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1" r:id="rId5"/>
    <p:sldId id="258"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2597FF"/>
    <a:srgbClr val="FF9E1D"/>
    <a:srgbClr val="D68B1C"/>
    <a:srgbClr val="609600"/>
    <a:srgbClr val="6CA800"/>
    <a:srgbClr val="EE7D00"/>
    <a:srgbClr val="253600"/>
    <a:srgbClr val="552579"/>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E684C-E6D6-4F90-828A-748C0AC65080}" type="datetimeFigureOut">
              <a:rPr lang="en-AU" smtClean="0"/>
              <a:t>6/06/2014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7231B-6DC7-4A1F-8CB4-6A19EF3984DB}" type="slidenum">
              <a:rPr lang="en-AU" smtClean="0"/>
              <a:t>‹#›</a:t>
            </a:fld>
            <a:endParaRPr lang="en-AU"/>
          </a:p>
        </p:txBody>
      </p:sp>
    </p:spTree>
    <p:extLst>
      <p:ext uri="{BB962C8B-B14F-4D97-AF65-F5344CB8AC3E}">
        <p14:creationId xmlns:p14="http://schemas.microsoft.com/office/powerpoint/2010/main" val="100132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07231B-6DC7-4A1F-8CB4-6A19EF3984DB}" type="slidenum">
              <a:rPr lang="en-AU" smtClean="0"/>
              <a:t>2</a:t>
            </a:fld>
            <a:endParaRPr lang="en-AU"/>
          </a:p>
        </p:txBody>
      </p:sp>
    </p:spTree>
    <p:extLst>
      <p:ext uri="{BB962C8B-B14F-4D97-AF65-F5344CB8AC3E}">
        <p14:creationId xmlns:p14="http://schemas.microsoft.com/office/powerpoint/2010/main" val="128370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717032"/>
            <a:ext cx="8496944" cy="1374345"/>
          </a:xfrm>
        </p:spPr>
        <p:txBody>
          <a:bodyPr>
            <a:normAutofit fontScale="90000"/>
          </a:bodyPr>
          <a:lstStyle/>
          <a:p>
            <a:r>
              <a:rPr lang="en-US" b="1" dirty="0" smtClean="0">
                <a:latin typeface="VIC MODERN  CURSIVE" panose="00000400000000000000" pitchFamily="2" charset="0"/>
              </a:rPr>
              <a:t>EEE 401 </a:t>
            </a:r>
            <a:br>
              <a:rPr lang="en-US" b="1" dirty="0" smtClean="0">
                <a:latin typeface="VIC MODERN  CURSIVE" panose="00000400000000000000" pitchFamily="2" charset="0"/>
              </a:rPr>
            </a:br>
            <a:r>
              <a:rPr lang="en-US" b="1" dirty="0" smtClean="0">
                <a:latin typeface="VIC MODERN  CURSIVE" panose="00000400000000000000" pitchFamily="2" charset="0"/>
              </a:rPr>
              <a:t>Enactment of Attributes </a:t>
            </a:r>
            <a:br>
              <a:rPr lang="en-US" b="1" dirty="0" smtClean="0">
                <a:latin typeface="VIC MODERN  CURSIVE" panose="00000400000000000000" pitchFamily="2" charset="0"/>
              </a:rPr>
            </a:br>
            <a:r>
              <a:rPr lang="en-US" b="1" dirty="0" smtClean="0">
                <a:latin typeface="VIC MODERN  CURSIVE" panose="00000400000000000000" pitchFamily="2" charset="0"/>
              </a:rPr>
              <a:t>Part 2 – E-folio</a:t>
            </a:r>
            <a:endParaRPr lang="en-US" b="1" dirty="0">
              <a:latin typeface="VIC MODERN  CURSIVE" panose="00000400000000000000" pitchFamily="2" charset="0"/>
            </a:endParaRPr>
          </a:p>
        </p:txBody>
      </p:sp>
      <p:sp>
        <p:nvSpPr>
          <p:cNvPr id="3" name="Subtitle 2"/>
          <p:cNvSpPr>
            <a:spLocks noGrp="1"/>
          </p:cNvSpPr>
          <p:nvPr>
            <p:ph type="subTitle" idx="1"/>
          </p:nvPr>
        </p:nvSpPr>
        <p:spPr>
          <a:xfrm>
            <a:off x="448964" y="5261460"/>
            <a:ext cx="8246071" cy="1374345"/>
          </a:xfrm>
        </p:spPr>
        <p:txBody>
          <a:bodyPr>
            <a:normAutofit/>
          </a:bodyPr>
          <a:lstStyle/>
          <a:p>
            <a:r>
              <a:rPr lang="en-US" b="1" dirty="0" smtClean="0">
                <a:latin typeface="VIC MODERN  CURSIVE" panose="00000400000000000000" pitchFamily="2" charset="0"/>
              </a:rPr>
              <a:t>Jessica Rawlings</a:t>
            </a:r>
          </a:p>
          <a:p>
            <a:r>
              <a:rPr lang="en-US" b="1" dirty="0" smtClean="0">
                <a:latin typeface="VIC MODERN  CURSIVE" panose="00000400000000000000" pitchFamily="2" charset="0"/>
              </a:rPr>
              <a:t>211267945</a:t>
            </a:r>
            <a:endParaRPr lang="en-US" b="1" dirty="0">
              <a:latin typeface="VIC MODERN  CURSIVE" panose="00000400000000000000" pitchFamily="2"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276872"/>
            <a:ext cx="5400600" cy="2299264"/>
          </a:xfrm>
          <a:solidFill>
            <a:schemeClr val="accent5"/>
          </a:solidFill>
        </p:spPr>
        <p:txBody>
          <a:bodyPr>
            <a:normAutofit fontScale="90000"/>
          </a:bodyPr>
          <a:lstStyle/>
          <a:p>
            <a:pPr algn="ctr"/>
            <a:r>
              <a:rPr lang="en-US" sz="2800" b="1" dirty="0" smtClean="0">
                <a:latin typeface="VIC MODERN  CURSIVE" panose="00000400000000000000" pitchFamily="2" charset="0"/>
              </a:rPr>
              <a:t>Attribute 1 - </a:t>
            </a:r>
            <a:r>
              <a:rPr lang="en-AU" sz="2800" b="1" dirty="0">
                <a:latin typeface="VIC MODERN  CURSIVE" panose="00000400000000000000" pitchFamily="2" charset="0"/>
              </a:rPr>
              <a:t>To further develop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my </a:t>
            </a:r>
            <a:r>
              <a:rPr lang="en-AU" sz="2800" b="1" dirty="0">
                <a:latin typeface="VIC MODERN  CURSIVE" panose="00000400000000000000" pitchFamily="2" charset="0"/>
              </a:rPr>
              <a:t>knowledge and skills at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differentiating </a:t>
            </a:r>
            <a:r>
              <a:rPr lang="en-AU" sz="2800" b="1" dirty="0">
                <a:latin typeface="VIC MODERN  CURSIVE" panose="00000400000000000000" pitchFamily="2" charset="0"/>
              </a:rPr>
              <a:t>teaching to meet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the </a:t>
            </a:r>
            <a:r>
              <a:rPr lang="en-AU" sz="2800" b="1" dirty="0">
                <a:latin typeface="VIC MODERN  CURSIVE" panose="00000400000000000000" pitchFamily="2" charset="0"/>
              </a:rPr>
              <a:t>specific learning needs of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students </a:t>
            </a:r>
            <a:r>
              <a:rPr lang="en-AU" sz="2800" b="1" dirty="0">
                <a:latin typeface="VIC MODERN  CURSIVE" panose="00000400000000000000" pitchFamily="2" charset="0"/>
              </a:rPr>
              <a:t>across the full range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of </a:t>
            </a:r>
            <a:r>
              <a:rPr lang="en-AU" sz="2800" b="1" dirty="0">
                <a:latin typeface="VIC MODERN  CURSIVE" panose="00000400000000000000" pitchFamily="2" charset="0"/>
              </a:rPr>
              <a:t>abilities.</a:t>
            </a:r>
            <a:endParaRPr lang="en-US" sz="2800" b="1" dirty="0">
              <a:latin typeface="VIC MODERN  CURSIVE" panose="00000400000000000000" pitchFamily="2" charset="0"/>
            </a:endParaRPr>
          </a:p>
        </p:txBody>
      </p:sp>
      <p:sp>
        <p:nvSpPr>
          <p:cNvPr id="3" name="TextBox 2"/>
          <p:cNvSpPr txBox="1"/>
          <p:nvPr/>
        </p:nvSpPr>
        <p:spPr>
          <a:xfrm>
            <a:off x="395536" y="1237532"/>
            <a:ext cx="2808312" cy="646331"/>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Research school and external documents</a:t>
            </a:r>
            <a:endParaRPr lang="en-AU" b="1" dirty="0">
              <a:solidFill>
                <a:srgbClr val="2597FF"/>
              </a:solidFill>
              <a:latin typeface="VIC MODERN  CURSIVE" panose="00000400000000000000" pitchFamily="2" charset="0"/>
            </a:endParaRPr>
          </a:p>
        </p:txBody>
      </p:sp>
      <p:sp>
        <p:nvSpPr>
          <p:cNvPr id="4" name="TextBox 3"/>
          <p:cNvSpPr txBox="1"/>
          <p:nvPr/>
        </p:nvSpPr>
        <p:spPr>
          <a:xfrm>
            <a:off x="6444208" y="960534"/>
            <a:ext cx="2160240" cy="1200329"/>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Meet with mentor and supervising teacher</a:t>
            </a:r>
            <a:endParaRPr lang="en-AU" b="1" dirty="0">
              <a:solidFill>
                <a:srgbClr val="2597FF"/>
              </a:solidFill>
              <a:latin typeface="VIC MODERN  CURSIVE" panose="00000400000000000000" pitchFamily="2" charset="0"/>
            </a:endParaRPr>
          </a:p>
        </p:txBody>
      </p:sp>
      <p:sp>
        <p:nvSpPr>
          <p:cNvPr id="5" name="TextBox 4"/>
          <p:cNvSpPr txBox="1"/>
          <p:nvPr/>
        </p:nvSpPr>
        <p:spPr>
          <a:xfrm>
            <a:off x="251520" y="5142381"/>
            <a:ext cx="3456384" cy="646331"/>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Observe students and plan educative experiences</a:t>
            </a:r>
            <a:endParaRPr lang="en-AU" b="1" dirty="0">
              <a:solidFill>
                <a:srgbClr val="2597FF"/>
              </a:solidFill>
              <a:latin typeface="VIC MODERN  CURSIVE" panose="00000400000000000000" pitchFamily="2" charset="0"/>
            </a:endParaRPr>
          </a:p>
        </p:txBody>
      </p:sp>
      <p:sp>
        <p:nvSpPr>
          <p:cNvPr id="6" name="TextBox 5"/>
          <p:cNvSpPr txBox="1"/>
          <p:nvPr/>
        </p:nvSpPr>
        <p:spPr>
          <a:xfrm>
            <a:off x="5940152" y="5096215"/>
            <a:ext cx="2664296" cy="923330"/>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Attend Hawker Brownlow learning conference.</a:t>
            </a:r>
            <a:endParaRPr lang="en-AU" b="1" dirty="0">
              <a:solidFill>
                <a:srgbClr val="2597FF"/>
              </a:solidFill>
              <a:latin typeface="VIC MODERN  CURSIVE" panose="00000400000000000000" pitchFamily="2" charset="0"/>
            </a:endParaRPr>
          </a:p>
        </p:txBody>
      </p:sp>
      <p:cxnSp>
        <p:nvCxnSpPr>
          <p:cNvPr id="7" name="Curved Connector 6"/>
          <p:cNvCxnSpPr/>
          <p:nvPr/>
        </p:nvCxnSpPr>
        <p:spPr>
          <a:xfrm>
            <a:off x="539552" y="1772816"/>
            <a:ext cx="1368152" cy="1152128"/>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flipV="1">
            <a:off x="6732240" y="1988840"/>
            <a:ext cx="1512168" cy="1046560"/>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2411760" y="4385426"/>
            <a:ext cx="1224136" cy="936104"/>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804248" y="4149080"/>
            <a:ext cx="1224136" cy="936104"/>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681088"/>
            <a:ext cx="3226544" cy="3548112"/>
          </a:xfrm>
          <a:prstGeom prst="rect">
            <a:avLst/>
          </a:prstGeom>
          <a:noFill/>
          <a:ln>
            <a:noFill/>
          </a:ln>
        </p:spPr>
      </p:pic>
      <p:pic>
        <p:nvPicPr>
          <p:cNvPr id="2051" name="Picture 3" descr="C:\Users\Steve\Pictures\JESS\Uni\Jess\DSCN4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821" y="5229200"/>
            <a:ext cx="1811693" cy="1358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Pictures\JESS\Uni\Jess\DSCN41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22" y="190385"/>
            <a:ext cx="1131590" cy="15087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ve\Pictures\JESS\Uni\Jess\DSCN40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883442"/>
            <a:ext cx="1278396" cy="17045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ve\Pictures\JESS\Uni\Jess\DSCN40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880" y="324036"/>
            <a:ext cx="1584176" cy="11881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teve\Pictures\JESS\Uni\Jess\DSCN412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110471"/>
            <a:ext cx="1211446" cy="161526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Steve\Pictures\JESS\Uni\Jess\DSCN417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0575" y="5258061"/>
            <a:ext cx="178769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Steve\Pictures\JESS\Uni\Jess\DSCN419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6880" y="2198138"/>
            <a:ext cx="1883701" cy="1412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680" y="1778570"/>
            <a:ext cx="2499448" cy="1107996"/>
          </a:xfrm>
          <a:prstGeom prst="rect">
            <a:avLst/>
          </a:prstGeom>
          <a:solidFill>
            <a:schemeClr val="accent2"/>
          </a:solidFill>
        </p:spPr>
        <p:txBody>
          <a:bodyPr wrap="square">
            <a:spAutoFit/>
          </a:bodyPr>
          <a:lstStyle/>
          <a:p>
            <a:r>
              <a:rPr lang="en-AU" sz="1100" b="1" dirty="0">
                <a:solidFill>
                  <a:srgbClr val="FFFF00"/>
                </a:solidFill>
                <a:latin typeface="VIC MODERN  CURSIVE" panose="00000400000000000000" pitchFamily="2" charset="0"/>
              </a:rPr>
              <a:t>She is sensitive to </a:t>
            </a:r>
            <a:r>
              <a:rPr lang="en-AU" sz="1100" b="1" dirty="0" smtClean="0">
                <a:solidFill>
                  <a:srgbClr val="FFFF00"/>
                </a:solidFill>
                <a:latin typeface="VIC MODERN  CURSIVE" panose="00000400000000000000" pitchFamily="2" charset="0"/>
              </a:rPr>
              <a:t>individual</a:t>
            </a:r>
          </a:p>
          <a:p>
            <a:r>
              <a:rPr lang="en-AU" sz="1100" b="1" dirty="0" smtClean="0">
                <a:solidFill>
                  <a:srgbClr val="FFFF00"/>
                </a:solidFill>
                <a:latin typeface="VIC MODERN  CURSIVE" panose="00000400000000000000" pitchFamily="2" charset="0"/>
              </a:rPr>
              <a:t> </a:t>
            </a:r>
            <a:r>
              <a:rPr lang="en-AU" sz="1100" b="1" dirty="0">
                <a:solidFill>
                  <a:srgbClr val="FFFF00"/>
                </a:solidFill>
                <a:latin typeface="VIC MODERN  CURSIVE" panose="00000400000000000000" pitchFamily="2" charset="0"/>
              </a:rPr>
              <a:t>differences and is able to adapt </a:t>
            </a:r>
            <a:endParaRPr lang="en-AU" sz="1100" b="1" dirty="0" smtClean="0">
              <a:solidFill>
                <a:srgbClr val="FFFF00"/>
              </a:solidFill>
              <a:latin typeface="VIC MODERN  CURSIVE" panose="00000400000000000000" pitchFamily="2" charset="0"/>
            </a:endParaRPr>
          </a:p>
          <a:p>
            <a:r>
              <a:rPr lang="en-AU" sz="1100" b="1" dirty="0" smtClean="0">
                <a:solidFill>
                  <a:srgbClr val="FFFF00"/>
                </a:solidFill>
                <a:latin typeface="VIC MODERN  CURSIVE" panose="00000400000000000000" pitchFamily="2" charset="0"/>
              </a:rPr>
              <a:t>her </a:t>
            </a:r>
            <a:r>
              <a:rPr lang="en-AU" sz="1100" b="1" dirty="0">
                <a:solidFill>
                  <a:srgbClr val="FFFF00"/>
                </a:solidFill>
                <a:latin typeface="VIC MODERN  CURSIVE" panose="00000400000000000000" pitchFamily="2" charset="0"/>
              </a:rPr>
              <a:t>communication to individual </a:t>
            </a:r>
            <a:r>
              <a:rPr lang="en-AU" sz="1100" b="1" dirty="0" smtClean="0">
                <a:solidFill>
                  <a:srgbClr val="FFFF00"/>
                </a:solidFill>
                <a:latin typeface="VIC MODERN  CURSIVE" panose="00000400000000000000" pitchFamily="2" charset="0"/>
              </a:rPr>
              <a:t>needs</a:t>
            </a:r>
            <a:r>
              <a:rPr lang="en-AU" sz="1100" b="1" dirty="0">
                <a:solidFill>
                  <a:srgbClr val="FFFF00"/>
                </a:solidFill>
                <a:latin typeface="VIC MODERN  CURSIVE" panose="00000400000000000000" pitchFamily="2" charset="0"/>
              </a:rPr>
              <a:t>. </a:t>
            </a:r>
            <a:endParaRPr lang="en-AU" sz="1100" b="1" dirty="0" smtClean="0">
              <a:solidFill>
                <a:srgbClr val="FFFF00"/>
              </a:solidFill>
              <a:latin typeface="VIC MODERN  CURSIVE" panose="00000400000000000000" pitchFamily="2" charset="0"/>
            </a:endParaRPr>
          </a:p>
          <a:p>
            <a:r>
              <a:rPr lang="en-AU" sz="1100" b="1" dirty="0" smtClean="0">
                <a:solidFill>
                  <a:srgbClr val="FFFF00"/>
                </a:solidFill>
                <a:latin typeface="VIC MODERN  CURSIVE" panose="00000400000000000000" pitchFamily="2" charset="0"/>
              </a:rPr>
              <a:t>- Anita Bradshaw supervising teacher</a:t>
            </a:r>
            <a:endParaRPr lang="en-AU" sz="1100" b="1" dirty="0">
              <a:solidFill>
                <a:srgbClr val="FFFF00"/>
              </a:solidFill>
              <a:latin typeface="VIC MODERN  CURSIVE" panose="00000400000000000000" pitchFamily="2" charset="0"/>
            </a:endParaRPr>
          </a:p>
        </p:txBody>
      </p:sp>
      <p:sp>
        <p:nvSpPr>
          <p:cNvPr id="18" name="Rectangle 17"/>
          <p:cNvSpPr/>
          <p:nvPr/>
        </p:nvSpPr>
        <p:spPr>
          <a:xfrm>
            <a:off x="5875816" y="3633326"/>
            <a:ext cx="3240360" cy="1446550"/>
          </a:xfrm>
          <a:prstGeom prst="rect">
            <a:avLst/>
          </a:prstGeom>
          <a:solidFill>
            <a:schemeClr val="accent2"/>
          </a:solidFill>
        </p:spPr>
        <p:txBody>
          <a:bodyPr wrap="square">
            <a:spAutoFit/>
          </a:bodyPr>
          <a:lstStyle/>
          <a:p>
            <a:r>
              <a:rPr lang="en-US" sz="1100" b="1" dirty="0" smtClean="0">
                <a:solidFill>
                  <a:srgbClr val="FFFF00"/>
                </a:solidFill>
                <a:latin typeface="VIC MODERN  CURSIVE" panose="00000400000000000000" pitchFamily="2" charset="0"/>
              </a:rPr>
              <a:t>Jessica </a:t>
            </a:r>
            <a:r>
              <a:rPr lang="en-US" sz="1100" b="1" dirty="0">
                <a:solidFill>
                  <a:srgbClr val="FFFF00"/>
                </a:solidFill>
                <a:latin typeface="VIC MODERN  CURSIVE" panose="00000400000000000000" pitchFamily="2" charset="0"/>
              </a:rPr>
              <a:t>integrated our Science focus </a:t>
            </a:r>
            <a:r>
              <a:rPr lang="en-US" sz="1100" b="1" dirty="0" smtClean="0">
                <a:solidFill>
                  <a:srgbClr val="FFFF00"/>
                </a:solidFill>
                <a:latin typeface="VIC MODERN  CURSIVE" panose="00000400000000000000" pitchFamily="2" charset="0"/>
              </a:rPr>
              <a:t>into</a:t>
            </a:r>
          </a:p>
          <a:p>
            <a:r>
              <a:rPr lang="en-US" sz="1100" b="1" dirty="0" smtClean="0">
                <a:solidFill>
                  <a:srgbClr val="FFFF00"/>
                </a:solidFill>
                <a:latin typeface="VIC MODERN  CURSIVE" panose="00000400000000000000" pitchFamily="2" charset="0"/>
              </a:rPr>
              <a:t> </a:t>
            </a:r>
            <a:r>
              <a:rPr lang="en-US" sz="1100" b="1" dirty="0">
                <a:solidFill>
                  <a:srgbClr val="FFFF00"/>
                </a:solidFill>
                <a:latin typeface="VIC MODERN  CURSIVE" panose="00000400000000000000" pitchFamily="2" charset="0"/>
              </a:rPr>
              <a:t>English and </a:t>
            </a:r>
            <a:r>
              <a:rPr lang="en-US" sz="1100" b="1" dirty="0" smtClean="0">
                <a:solidFill>
                  <a:srgbClr val="FFFF00"/>
                </a:solidFill>
                <a:latin typeface="VIC MODERN  CURSIVE" panose="00000400000000000000" pitchFamily="2" charset="0"/>
              </a:rPr>
              <a:t>Math's </a:t>
            </a:r>
            <a:r>
              <a:rPr lang="en-US" sz="1100" b="1" dirty="0">
                <a:solidFill>
                  <a:srgbClr val="FFFF00"/>
                </a:solidFill>
                <a:latin typeface="VIC MODERN  CURSIVE" panose="00000400000000000000" pitchFamily="2" charset="0"/>
              </a:rPr>
              <a:t>lessons. </a:t>
            </a:r>
            <a:r>
              <a:rPr lang="en-US" sz="1100" b="1" dirty="0" smtClean="0">
                <a:solidFill>
                  <a:srgbClr val="FFFF00"/>
                </a:solidFill>
                <a:latin typeface="VIC MODERN  CURSIVE" panose="00000400000000000000" pitchFamily="2" charset="0"/>
              </a:rPr>
              <a:t>She also </a:t>
            </a:r>
            <a:r>
              <a:rPr lang="en-US" sz="1100" b="1" dirty="0">
                <a:solidFill>
                  <a:srgbClr val="FFFF00"/>
                </a:solidFill>
                <a:latin typeface="VIC MODERN  CURSIVE" panose="00000400000000000000" pitchFamily="2" charset="0"/>
              </a:rPr>
              <a:t>played </a:t>
            </a:r>
            <a:endParaRPr lang="en-US" sz="1100" b="1" dirty="0" smtClean="0">
              <a:solidFill>
                <a:srgbClr val="FFFF00"/>
              </a:solidFill>
              <a:latin typeface="VIC MODERN  CURSIVE" panose="00000400000000000000" pitchFamily="2" charset="0"/>
            </a:endParaRPr>
          </a:p>
          <a:p>
            <a:r>
              <a:rPr lang="en-US" sz="1100" b="1" dirty="0" smtClean="0">
                <a:solidFill>
                  <a:srgbClr val="FFFF00"/>
                </a:solidFill>
                <a:latin typeface="VIC MODERN  CURSIVE" panose="00000400000000000000" pitchFamily="2" charset="0"/>
              </a:rPr>
              <a:t>highly </a:t>
            </a:r>
            <a:r>
              <a:rPr lang="en-US" sz="1100" b="1" dirty="0">
                <a:solidFill>
                  <a:srgbClr val="FFFF00"/>
                </a:solidFill>
                <a:latin typeface="VIC MODERN  CURSIVE" panose="00000400000000000000" pitchFamily="2" charset="0"/>
              </a:rPr>
              <a:t>engaging African music on a CD player </a:t>
            </a:r>
            <a:r>
              <a:rPr lang="en-US" sz="1100" b="1" dirty="0" smtClean="0">
                <a:solidFill>
                  <a:srgbClr val="FFFF00"/>
                </a:solidFill>
                <a:latin typeface="VIC MODERN  CURSIVE" panose="00000400000000000000" pitchFamily="2" charset="0"/>
              </a:rPr>
              <a:t>in </a:t>
            </a:r>
            <a:r>
              <a:rPr lang="en-US" sz="1100" b="1" dirty="0">
                <a:solidFill>
                  <a:srgbClr val="FFFF00"/>
                </a:solidFill>
                <a:latin typeface="VIC MODERN  CURSIVE" panose="00000400000000000000" pitchFamily="2" charset="0"/>
              </a:rPr>
              <a:t>a lesson that linked our Science focus on </a:t>
            </a:r>
            <a:r>
              <a:rPr lang="en-US" sz="1100" b="1" dirty="0" smtClean="0">
                <a:solidFill>
                  <a:srgbClr val="FFFF00"/>
                </a:solidFill>
                <a:latin typeface="VIC MODERN  CURSIVE" panose="00000400000000000000" pitchFamily="2" charset="0"/>
              </a:rPr>
              <a:t>animals </a:t>
            </a:r>
            <a:r>
              <a:rPr lang="en-US" sz="1100" b="1" dirty="0">
                <a:solidFill>
                  <a:srgbClr val="FFFF00"/>
                </a:solidFill>
                <a:latin typeface="VIC MODERN  CURSIVE" panose="00000400000000000000" pitchFamily="2" charset="0"/>
              </a:rPr>
              <a:t>to our school mission of developing Internationally minded learners</a:t>
            </a:r>
            <a:r>
              <a:rPr lang="en-US" sz="1100" b="1" dirty="0" smtClean="0">
                <a:solidFill>
                  <a:srgbClr val="FFFF00"/>
                </a:solidFill>
                <a:latin typeface="VIC MODERN  CURSIVE" panose="00000400000000000000" pitchFamily="2" charset="0"/>
              </a:rPr>
              <a:t>.</a:t>
            </a:r>
          </a:p>
          <a:p>
            <a:r>
              <a:rPr lang="en-US" sz="1100" b="1" dirty="0" smtClean="0">
                <a:solidFill>
                  <a:srgbClr val="FFFF00"/>
                </a:solidFill>
                <a:latin typeface="VIC MODERN  CURSIVE" panose="00000400000000000000" pitchFamily="2" charset="0"/>
              </a:rPr>
              <a:t>- Anita Bradshaw supervising teacher</a:t>
            </a:r>
            <a:endParaRPr lang="en-AU" sz="1100" b="1" dirty="0">
              <a:solidFill>
                <a:srgbClr val="FFFF00"/>
              </a:solidFill>
              <a:latin typeface="VIC MODERN  CURSIVE" panose="00000400000000000000" pitchFamily="2" charset="0"/>
            </a:endParaRPr>
          </a:p>
        </p:txBody>
      </p:sp>
      <p:cxnSp>
        <p:nvCxnSpPr>
          <p:cNvPr id="22" name="Straight Arrow Connector 21"/>
          <p:cNvCxnSpPr/>
          <p:nvPr/>
        </p:nvCxnSpPr>
        <p:spPr>
          <a:xfrm flipH="1" flipV="1">
            <a:off x="1281620" y="1268760"/>
            <a:ext cx="1850220" cy="18002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63888" y="1124745"/>
            <a:ext cx="504056" cy="936103"/>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454964" y="1052736"/>
            <a:ext cx="1445294" cy="1040557"/>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504581" y="2636912"/>
            <a:ext cx="1587699" cy="63775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383761" y="4218291"/>
            <a:ext cx="1132455" cy="1199303"/>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370220" y="4856041"/>
            <a:ext cx="2173009" cy="526272"/>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835696" y="3717032"/>
            <a:ext cx="1296144" cy="36004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644008" y="4817942"/>
            <a:ext cx="72008" cy="843306"/>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1783" y="4202712"/>
            <a:ext cx="1619672" cy="307777"/>
          </a:xfrm>
          <a:prstGeom prst="rect">
            <a:avLst/>
          </a:prstGeom>
          <a:solidFill>
            <a:srgbClr val="92D050"/>
          </a:solidFill>
        </p:spPr>
        <p:txBody>
          <a:bodyPr wrap="square" rtlCol="0">
            <a:spAutoFit/>
          </a:bodyPr>
          <a:lstStyle/>
          <a:p>
            <a:pPr algn="ctr"/>
            <a:r>
              <a:rPr lang="en-AU" sz="1400" b="1" dirty="0" smtClean="0">
                <a:solidFill>
                  <a:schemeClr val="bg1"/>
                </a:solidFill>
                <a:latin typeface="VIC MODERN  CURSIVE" panose="00000400000000000000" pitchFamily="2" charset="0"/>
              </a:rPr>
              <a:t>Zoo Excursion</a:t>
            </a:r>
            <a:endParaRPr lang="en-AU" sz="1400" b="1" dirty="0">
              <a:solidFill>
                <a:schemeClr val="bg1"/>
              </a:solidFill>
              <a:latin typeface="VIC MODERN  CURSIVE" panose="00000400000000000000" pitchFamily="2" charset="0"/>
            </a:endParaRPr>
          </a:p>
        </p:txBody>
      </p:sp>
      <p:sp>
        <p:nvSpPr>
          <p:cNvPr id="31" name="Rectangle 30"/>
          <p:cNvSpPr/>
          <p:nvPr/>
        </p:nvSpPr>
        <p:spPr>
          <a:xfrm>
            <a:off x="58532" y="6439786"/>
            <a:ext cx="1885453"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Working in groups</a:t>
            </a:r>
            <a:endParaRPr lang="en-AU" sz="1400" b="1" dirty="0">
              <a:solidFill>
                <a:schemeClr val="bg1"/>
              </a:solidFill>
              <a:latin typeface="VIC MODERN  CURSIVE" panose="00000400000000000000" pitchFamily="2" charset="0"/>
            </a:endParaRPr>
          </a:p>
        </p:txBody>
      </p:sp>
      <p:sp>
        <p:nvSpPr>
          <p:cNvPr id="2048" name="Rectangle 2047"/>
          <p:cNvSpPr/>
          <p:nvPr/>
        </p:nvSpPr>
        <p:spPr>
          <a:xfrm>
            <a:off x="6625561" y="1391395"/>
            <a:ext cx="1896673"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Craft and drawing</a:t>
            </a:r>
            <a:endParaRPr lang="en-AU" sz="1400" b="1" dirty="0">
              <a:solidFill>
                <a:schemeClr val="bg1"/>
              </a:solidFill>
              <a:latin typeface="VIC MODERN  CURSIVE" panose="00000400000000000000" pitchFamily="2" charset="0"/>
            </a:endParaRPr>
          </a:p>
        </p:txBody>
      </p:sp>
      <p:sp>
        <p:nvSpPr>
          <p:cNvPr id="2049" name="Rectangle 2048"/>
          <p:cNvSpPr/>
          <p:nvPr/>
        </p:nvSpPr>
        <p:spPr>
          <a:xfrm>
            <a:off x="6006402" y="6469833"/>
            <a:ext cx="2563523"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Hands on Maths activities</a:t>
            </a:r>
            <a:endParaRPr lang="en-AU" sz="1400" b="1" dirty="0">
              <a:solidFill>
                <a:schemeClr val="bg1"/>
              </a:solidFill>
              <a:latin typeface="VIC MODERN  CURSIVE" panose="00000400000000000000" pitchFamily="2" charset="0"/>
            </a:endParaRPr>
          </a:p>
        </p:txBody>
      </p:sp>
      <p:sp>
        <p:nvSpPr>
          <p:cNvPr id="47" name="Rectangle 46"/>
          <p:cNvSpPr/>
          <p:nvPr/>
        </p:nvSpPr>
        <p:spPr>
          <a:xfrm>
            <a:off x="6931731" y="2024791"/>
            <a:ext cx="1754006"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Dancing to music</a:t>
            </a:r>
            <a:endParaRPr lang="en-AU" sz="1400" b="1" dirty="0">
              <a:solidFill>
                <a:schemeClr val="bg1"/>
              </a:solidFill>
              <a:latin typeface="VIC MODERN  CURSIVE" panose="00000400000000000000" pitchFamily="2" charset="0"/>
            </a:endParaRPr>
          </a:p>
        </p:txBody>
      </p:sp>
      <p:sp>
        <p:nvSpPr>
          <p:cNvPr id="48" name="Rectangle 47"/>
          <p:cNvSpPr/>
          <p:nvPr/>
        </p:nvSpPr>
        <p:spPr>
          <a:xfrm>
            <a:off x="2664799" y="6550223"/>
            <a:ext cx="2302233"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Working autonomously</a:t>
            </a:r>
            <a:endParaRPr lang="en-AU" sz="1400" b="1" dirty="0">
              <a:solidFill>
                <a:schemeClr val="bg1"/>
              </a:solidFill>
              <a:latin typeface="VIC MODERN  CURSIVE" panose="00000400000000000000" pitchFamily="2" charset="0"/>
            </a:endParaRPr>
          </a:p>
        </p:txBody>
      </p:sp>
      <p:sp>
        <p:nvSpPr>
          <p:cNvPr id="49" name="Rectangle 48"/>
          <p:cNvSpPr/>
          <p:nvPr/>
        </p:nvSpPr>
        <p:spPr>
          <a:xfrm>
            <a:off x="3395566" y="110471"/>
            <a:ext cx="1402948" cy="307777"/>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Literacy tasks</a:t>
            </a:r>
            <a:endParaRPr lang="en-AU" sz="1400" b="1" dirty="0">
              <a:solidFill>
                <a:schemeClr val="bg1"/>
              </a:solidFill>
              <a:latin typeface="VIC MODERN  CURSIVE" panose="00000400000000000000" pitchFamily="2" charset="0"/>
            </a:endParaRPr>
          </a:p>
        </p:txBody>
      </p:sp>
      <p:sp>
        <p:nvSpPr>
          <p:cNvPr id="50" name="Rectangle 49"/>
          <p:cNvSpPr/>
          <p:nvPr/>
        </p:nvSpPr>
        <p:spPr>
          <a:xfrm>
            <a:off x="44541" y="1202513"/>
            <a:ext cx="2311850" cy="523220"/>
          </a:xfrm>
          <a:prstGeom prst="rect">
            <a:avLst/>
          </a:prstGeom>
          <a:solidFill>
            <a:srgbClr val="92D050"/>
          </a:solidFill>
        </p:spPr>
        <p:txBody>
          <a:bodyPr wrap="none">
            <a:spAutoFit/>
          </a:bodyPr>
          <a:lstStyle/>
          <a:p>
            <a:pPr algn="ctr"/>
            <a:r>
              <a:rPr lang="en-AU" sz="1400" b="1" dirty="0" smtClean="0">
                <a:solidFill>
                  <a:schemeClr val="bg1"/>
                </a:solidFill>
                <a:latin typeface="VIC MODERN  CURSIVE" panose="00000400000000000000" pitchFamily="2" charset="0"/>
              </a:rPr>
              <a:t>How far can you jump? </a:t>
            </a:r>
          </a:p>
          <a:p>
            <a:pPr algn="ctr"/>
            <a:r>
              <a:rPr lang="en-AU" sz="1400" b="1" dirty="0" smtClean="0">
                <a:solidFill>
                  <a:schemeClr val="bg1"/>
                </a:solidFill>
                <a:latin typeface="VIC MODERN  CURSIVE" panose="00000400000000000000" pitchFamily="2" charset="0"/>
              </a:rPr>
              <a:t>Maths activity</a:t>
            </a:r>
            <a:endParaRPr lang="en-AU" sz="1400" b="1" dirty="0">
              <a:solidFill>
                <a:schemeClr val="bg1"/>
              </a:solidFill>
              <a:latin typeface="VIC MODERN  CURSIVE" panose="00000400000000000000" pitchFamily="2" charset="0"/>
            </a:endParaRPr>
          </a:p>
        </p:txBody>
      </p:sp>
      <p:pic>
        <p:nvPicPr>
          <p:cNvPr id="51" name="Picture 2" descr="C:\Users\Steve\Pictures\JESS\Uni\20140514_1247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513" y="3138171"/>
            <a:ext cx="192021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88640"/>
            <a:ext cx="3733627" cy="222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Steve\Pictures\JESS\Uni\Jess\DSCN41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256" y="363968"/>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92080" y="4882469"/>
            <a:ext cx="3733627" cy="1169551"/>
          </a:xfrm>
          <a:prstGeom prst="rect">
            <a:avLst/>
          </a:prstGeom>
          <a:solidFill>
            <a:schemeClr val="accent2"/>
          </a:solidFill>
        </p:spPr>
        <p:txBody>
          <a:bodyPr wrap="square">
            <a:spAutoFit/>
          </a:bodyPr>
          <a:lstStyle/>
          <a:p>
            <a:pPr algn="ctr"/>
            <a:r>
              <a:rPr lang="en-US" sz="1400" b="1" dirty="0">
                <a:solidFill>
                  <a:srgbClr val="FF9E1D"/>
                </a:solidFill>
                <a:latin typeface="VIC MODERN  CURSIVE" panose="00000400000000000000" pitchFamily="2" charset="0"/>
              </a:rPr>
              <a:t>Jessica taught content that </a:t>
            </a:r>
            <a:r>
              <a:rPr lang="en-US" sz="1400" b="1" dirty="0" smtClean="0">
                <a:solidFill>
                  <a:srgbClr val="FF9E1D"/>
                </a:solidFill>
                <a:latin typeface="VIC MODERN  CURSIVE" panose="00000400000000000000" pitchFamily="2" charset="0"/>
              </a:rPr>
              <a:t>was relevant </a:t>
            </a:r>
            <a:r>
              <a:rPr lang="en-US" sz="1400" b="1" dirty="0">
                <a:solidFill>
                  <a:srgbClr val="FF9E1D"/>
                </a:solidFill>
                <a:latin typeface="VIC MODERN  CURSIVE" panose="00000400000000000000" pitchFamily="2" charset="0"/>
              </a:rPr>
              <a:t>and appropriate to </a:t>
            </a:r>
            <a:endParaRPr lang="en-US" sz="1400" b="1" dirty="0" smtClean="0">
              <a:solidFill>
                <a:srgbClr val="FF9E1D"/>
              </a:solidFill>
              <a:latin typeface="VIC MODERN  CURSIVE" panose="00000400000000000000" pitchFamily="2" charset="0"/>
            </a:endParaRPr>
          </a:p>
          <a:p>
            <a:pPr algn="ctr"/>
            <a:r>
              <a:rPr lang="en-US" sz="1400" b="1" dirty="0" smtClean="0">
                <a:solidFill>
                  <a:srgbClr val="FF9E1D"/>
                </a:solidFill>
                <a:latin typeface="VIC MODERN  CURSIVE" panose="00000400000000000000" pitchFamily="2" charset="0"/>
              </a:rPr>
              <a:t>the </a:t>
            </a:r>
            <a:r>
              <a:rPr lang="en-US" sz="1400" b="1" dirty="0">
                <a:solidFill>
                  <a:srgbClr val="FF9E1D"/>
                </a:solidFill>
                <a:latin typeface="VIC MODERN  CURSIVE" panose="00000400000000000000" pitchFamily="2" charset="0"/>
              </a:rPr>
              <a:t>grade’s needs. </a:t>
            </a:r>
            <a:endParaRPr lang="en-US" sz="1400" b="1" dirty="0" smtClean="0">
              <a:solidFill>
                <a:srgbClr val="FF9E1D"/>
              </a:solidFill>
              <a:latin typeface="VIC MODERN  CURSIVE" panose="00000400000000000000" pitchFamily="2" charset="0"/>
            </a:endParaRPr>
          </a:p>
          <a:p>
            <a:pPr algn="ctr"/>
            <a:r>
              <a:rPr lang="en-US" sz="1400" b="1" dirty="0" smtClean="0">
                <a:solidFill>
                  <a:srgbClr val="FF9E1D"/>
                </a:solidFill>
                <a:latin typeface="VIC MODERN  CURSIVE" panose="00000400000000000000" pitchFamily="2" charset="0"/>
              </a:rPr>
              <a:t>She </a:t>
            </a:r>
            <a:r>
              <a:rPr lang="en-US" sz="1400" b="1" dirty="0">
                <a:solidFill>
                  <a:srgbClr val="FF9E1D"/>
                </a:solidFill>
                <a:latin typeface="VIC MODERN  CURSIVE" panose="00000400000000000000" pitchFamily="2" charset="0"/>
              </a:rPr>
              <a:t>ran differentiated literacy </a:t>
            </a:r>
            <a:r>
              <a:rPr lang="en-US" sz="1400" b="1" dirty="0" smtClean="0">
                <a:solidFill>
                  <a:srgbClr val="FF9E1D"/>
                </a:solidFill>
                <a:latin typeface="VIC MODERN  CURSIVE" panose="00000400000000000000" pitchFamily="2" charset="0"/>
              </a:rPr>
              <a:t>groups</a:t>
            </a:r>
          </a:p>
          <a:p>
            <a:pPr algn="ctr"/>
            <a:r>
              <a:rPr lang="en-US" sz="1400" b="1" dirty="0" smtClean="0">
                <a:solidFill>
                  <a:srgbClr val="FF9E1D"/>
                </a:solidFill>
                <a:latin typeface="VIC MODERN  CURSIVE" panose="00000400000000000000" pitchFamily="2" charset="0"/>
              </a:rPr>
              <a:t> – Anita Bradshaw supervising teacher.</a:t>
            </a:r>
            <a:endParaRPr lang="en-AU" sz="1400" b="1" dirty="0">
              <a:solidFill>
                <a:srgbClr val="FF9E1D"/>
              </a:solidFill>
              <a:latin typeface="VIC MODERN  CURSIVE" panose="00000400000000000000" pitchFamily="2" charset="0"/>
            </a:endParaRPr>
          </a:p>
        </p:txBody>
      </p:sp>
      <p:sp>
        <p:nvSpPr>
          <p:cNvPr id="7" name="Rectangle 6"/>
          <p:cNvSpPr/>
          <p:nvPr/>
        </p:nvSpPr>
        <p:spPr>
          <a:xfrm>
            <a:off x="-9195" y="363968"/>
            <a:ext cx="2492963" cy="1600438"/>
          </a:xfrm>
          <a:prstGeom prst="rect">
            <a:avLst/>
          </a:prstGeom>
          <a:solidFill>
            <a:schemeClr val="accent2"/>
          </a:solidFill>
        </p:spPr>
        <p:txBody>
          <a:bodyPr wrap="square">
            <a:spAutoFit/>
          </a:bodyPr>
          <a:lstStyle/>
          <a:p>
            <a:pPr algn="ctr"/>
            <a:r>
              <a:rPr lang="en-US" sz="1400" b="1" dirty="0">
                <a:solidFill>
                  <a:srgbClr val="FF9E1D"/>
                </a:solidFill>
                <a:latin typeface="VIC MODERN  CURSIVE" panose="00000400000000000000" pitchFamily="2" charset="0"/>
              </a:rPr>
              <a:t>Jessica is aware of each </a:t>
            </a:r>
            <a:endParaRPr lang="en-US" sz="1400" b="1" dirty="0" smtClean="0">
              <a:solidFill>
                <a:srgbClr val="FF9E1D"/>
              </a:solidFill>
              <a:latin typeface="VIC MODERN  CURSIVE" panose="00000400000000000000" pitchFamily="2" charset="0"/>
            </a:endParaRPr>
          </a:p>
          <a:p>
            <a:pPr algn="ctr"/>
            <a:r>
              <a:rPr lang="en-US" sz="1400" b="1" dirty="0" smtClean="0">
                <a:solidFill>
                  <a:srgbClr val="FF9E1D"/>
                </a:solidFill>
                <a:latin typeface="VIC MODERN  CURSIVE" panose="00000400000000000000" pitchFamily="2" charset="0"/>
              </a:rPr>
              <a:t>individual’s </a:t>
            </a:r>
            <a:r>
              <a:rPr lang="en-US" sz="1400" b="1" dirty="0">
                <a:solidFill>
                  <a:srgbClr val="FF9E1D"/>
                </a:solidFill>
                <a:latin typeface="VIC MODERN  CURSIVE" panose="00000400000000000000" pitchFamily="2" charset="0"/>
              </a:rPr>
              <a:t>progress </a:t>
            </a:r>
            <a:r>
              <a:rPr lang="en-US" sz="1400" b="1" dirty="0" smtClean="0">
                <a:solidFill>
                  <a:srgbClr val="FF9E1D"/>
                </a:solidFill>
                <a:latin typeface="VIC MODERN  CURSIVE" panose="00000400000000000000" pitchFamily="2" charset="0"/>
              </a:rPr>
              <a:t>and</a:t>
            </a:r>
          </a:p>
          <a:p>
            <a:pPr algn="ctr"/>
            <a:r>
              <a:rPr lang="en-US" sz="1400" b="1" dirty="0" smtClean="0">
                <a:solidFill>
                  <a:srgbClr val="FF9E1D"/>
                </a:solidFill>
                <a:latin typeface="VIC MODERN  CURSIVE" panose="00000400000000000000" pitchFamily="2" charset="0"/>
              </a:rPr>
              <a:t> </a:t>
            </a:r>
            <a:r>
              <a:rPr lang="en-US" sz="1400" b="1" dirty="0">
                <a:solidFill>
                  <a:srgbClr val="FF9E1D"/>
                </a:solidFill>
                <a:latin typeface="VIC MODERN  CURSIVE" panose="00000400000000000000" pitchFamily="2" charset="0"/>
              </a:rPr>
              <a:t>is able to group them in </a:t>
            </a:r>
            <a:endParaRPr lang="en-US" sz="1400" b="1" dirty="0" smtClean="0">
              <a:solidFill>
                <a:srgbClr val="FF9E1D"/>
              </a:solidFill>
              <a:latin typeface="VIC MODERN  CURSIVE" panose="00000400000000000000" pitchFamily="2" charset="0"/>
            </a:endParaRPr>
          </a:p>
          <a:p>
            <a:pPr algn="ctr"/>
            <a:r>
              <a:rPr lang="en-US" sz="1400" b="1" dirty="0" smtClean="0">
                <a:solidFill>
                  <a:srgbClr val="FF9E1D"/>
                </a:solidFill>
                <a:latin typeface="VIC MODERN  CURSIVE" panose="00000400000000000000" pitchFamily="2" charset="0"/>
              </a:rPr>
              <a:t>order </a:t>
            </a:r>
            <a:r>
              <a:rPr lang="en-US" sz="1400" b="1" dirty="0">
                <a:solidFill>
                  <a:srgbClr val="FF9E1D"/>
                </a:solidFill>
                <a:latin typeface="VIC MODERN  CURSIVE" panose="00000400000000000000" pitchFamily="2" charset="0"/>
              </a:rPr>
              <a:t>to </a:t>
            </a:r>
            <a:r>
              <a:rPr lang="en-US" sz="1400" b="1" dirty="0" smtClean="0">
                <a:solidFill>
                  <a:srgbClr val="FF9E1D"/>
                </a:solidFill>
                <a:latin typeface="VIC MODERN  CURSIVE" panose="00000400000000000000" pitchFamily="2" charset="0"/>
              </a:rPr>
              <a:t>differentiate</a:t>
            </a:r>
          </a:p>
          <a:p>
            <a:pPr algn="ctr"/>
            <a:r>
              <a:rPr lang="en-US" sz="1400" b="1" dirty="0" smtClean="0">
                <a:solidFill>
                  <a:srgbClr val="FF9E1D"/>
                </a:solidFill>
                <a:latin typeface="VIC MODERN  CURSIVE" panose="00000400000000000000" pitchFamily="2" charset="0"/>
              </a:rPr>
              <a:t> learning </a:t>
            </a:r>
          </a:p>
          <a:p>
            <a:pPr algn="ctr"/>
            <a:r>
              <a:rPr lang="en-US" sz="1400" b="1" dirty="0" smtClean="0">
                <a:solidFill>
                  <a:srgbClr val="FF9E1D"/>
                </a:solidFill>
                <a:latin typeface="VIC MODERN  CURSIVE" panose="00000400000000000000" pitchFamily="2" charset="0"/>
              </a:rPr>
              <a:t>– Anita Bradshaw </a:t>
            </a:r>
          </a:p>
          <a:p>
            <a:pPr algn="ctr"/>
            <a:r>
              <a:rPr lang="en-US" sz="1400" b="1" dirty="0" smtClean="0">
                <a:solidFill>
                  <a:srgbClr val="FF9E1D"/>
                </a:solidFill>
                <a:latin typeface="VIC MODERN  CURSIVE" panose="00000400000000000000" pitchFamily="2" charset="0"/>
              </a:rPr>
              <a:t>supervising teacher.</a:t>
            </a:r>
            <a:endParaRPr lang="en-AU" sz="1400" b="1" dirty="0">
              <a:solidFill>
                <a:srgbClr val="FF9E1D"/>
              </a:solidFill>
              <a:latin typeface="VIC MODERN  CURSIVE" panose="00000400000000000000" pitchFamily="2" charset="0"/>
            </a:endParaRPr>
          </a:p>
        </p:txBody>
      </p:sp>
      <p:pic>
        <p:nvPicPr>
          <p:cNvPr id="1031" name="Picture 7" descr="C:\Users\Steve\Pictures\JESS\Uni\Jess\DSCN41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7879" y="4149080"/>
            <a:ext cx="1815665" cy="2420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58" y="4385996"/>
            <a:ext cx="3143436" cy="194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71070" y="2703357"/>
            <a:ext cx="5609292" cy="144655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Differentiated Literacy Groups</a:t>
            </a:r>
          </a:p>
          <a:p>
            <a:pPr algn="ctr"/>
            <a:r>
              <a:rPr lang="en-US" sz="1200" b="1" dirty="0" smtClean="0">
                <a:ln w="1905"/>
                <a:solidFill>
                  <a:schemeClr val="bg1"/>
                </a:solidFill>
                <a:effectLst>
                  <a:innerShdw blurRad="69850" dist="43180" dir="5400000">
                    <a:srgbClr val="000000">
                      <a:alpha val="65000"/>
                    </a:srgbClr>
                  </a:innerShdw>
                </a:effectLst>
              </a:rPr>
              <a:t>Using writing samples and reading levels, I was able to group</a:t>
            </a:r>
          </a:p>
          <a:p>
            <a:pPr algn="ctr"/>
            <a:r>
              <a:rPr lang="en-US" sz="1200" b="1" dirty="0" smtClean="0">
                <a:ln w="1905"/>
                <a:solidFill>
                  <a:schemeClr val="bg1"/>
                </a:solidFill>
                <a:effectLst>
                  <a:innerShdw blurRad="69850" dist="43180" dir="5400000">
                    <a:srgbClr val="000000">
                      <a:alpha val="65000"/>
                    </a:srgbClr>
                  </a:innerShdw>
                </a:effectLst>
              </a:rPr>
              <a:t> the students into literacy groups for the week. I was then able to plan</a:t>
            </a:r>
          </a:p>
          <a:p>
            <a:pPr algn="ctr"/>
            <a:r>
              <a:rPr lang="en-US" sz="1200" b="1" dirty="0" smtClean="0">
                <a:ln w="1905"/>
                <a:solidFill>
                  <a:schemeClr val="bg1"/>
                </a:solidFill>
                <a:effectLst>
                  <a:innerShdw blurRad="69850" dist="43180" dir="5400000">
                    <a:srgbClr val="000000">
                      <a:alpha val="65000"/>
                    </a:srgbClr>
                  </a:innerShdw>
                </a:effectLst>
              </a:rPr>
              <a:t> for and set different goals for each group according to their learning needs.</a:t>
            </a:r>
          </a:p>
          <a:p>
            <a:pPr algn="ctr"/>
            <a:r>
              <a:rPr lang="en-US" sz="1200" b="1" dirty="0" smtClean="0">
                <a:ln w="1905"/>
                <a:solidFill>
                  <a:schemeClr val="bg1"/>
                </a:solidFill>
                <a:effectLst>
                  <a:innerShdw blurRad="69850" dist="43180" dir="5400000">
                    <a:srgbClr val="000000">
                      <a:alpha val="65000"/>
                    </a:srgbClr>
                  </a:innerShdw>
                </a:effectLst>
              </a:rPr>
              <a:t>At the end of the literacy groups, I reported back to my supervising teacher and gave </a:t>
            </a:r>
          </a:p>
          <a:p>
            <a:pPr algn="ctr"/>
            <a:r>
              <a:rPr lang="en-US" sz="1200" b="1" dirty="0" smtClean="0">
                <a:ln w="1905"/>
                <a:solidFill>
                  <a:schemeClr val="bg1"/>
                </a:solidFill>
                <a:effectLst>
                  <a:innerShdw blurRad="69850" dist="43180" dir="5400000">
                    <a:srgbClr val="000000">
                      <a:alpha val="65000"/>
                    </a:srgbClr>
                  </a:innerShdw>
                </a:effectLst>
              </a:rPr>
              <a:t>her my assessment of how the students went. </a:t>
            </a:r>
            <a:endParaRPr lang="en-US" sz="1100" b="1" cap="none" spc="0" dirty="0" smtClean="0">
              <a:ln w="1905"/>
              <a:solidFill>
                <a:schemeClr val="bg1"/>
              </a:solidFill>
              <a:effectLst>
                <a:innerShdw blurRad="69850" dist="43180" dir="5400000">
                  <a:srgbClr val="000000">
                    <a:alpha val="65000"/>
                  </a:srgbClr>
                </a:innerShdw>
              </a:effectLst>
            </a:endParaRPr>
          </a:p>
        </p:txBody>
      </p:sp>
      <p:pic>
        <p:nvPicPr>
          <p:cNvPr id="1034" name="Picture 10" descr="http://www2.carrollk12.org/instruction/GT/binder%20co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2308184"/>
            <a:ext cx="1461990" cy="1955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CTURE-differentiation instruction 1,2,3 http://vfiverr.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2563776"/>
            <a:ext cx="1289221" cy="182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9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1740" y="2636912"/>
            <a:ext cx="5184576" cy="1579184"/>
          </a:xfrm>
          <a:solidFill>
            <a:schemeClr val="accent5"/>
          </a:solidFill>
        </p:spPr>
        <p:txBody>
          <a:bodyPr>
            <a:normAutofit fontScale="90000"/>
          </a:bodyPr>
          <a:lstStyle/>
          <a:p>
            <a:pPr algn="ctr"/>
            <a:r>
              <a:rPr lang="en-US" sz="2800" b="1" dirty="0" smtClean="0">
                <a:latin typeface="VIC MODERN  CURSIVE" panose="00000400000000000000" pitchFamily="2" charset="0"/>
              </a:rPr>
              <a:t>Attribute 2 - </a:t>
            </a:r>
            <a:r>
              <a:rPr lang="en-AU" sz="2800" b="1" dirty="0">
                <a:latin typeface="VIC MODERN  CURSIVE" panose="00000400000000000000" pitchFamily="2" charset="0"/>
              </a:rPr>
              <a:t>Develop a </a:t>
            </a:r>
            <a:r>
              <a:rPr lang="en-AU" sz="2800" b="1" dirty="0" smtClean="0">
                <a:latin typeface="VIC MODERN  CURSIVE" panose="00000400000000000000" pitchFamily="2" charset="0"/>
              </a:rPr>
              <a:t>range</a:t>
            </a:r>
            <a:br>
              <a:rPr lang="en-AU" sz="2800" b="1" dirty="0" smtClean="0">
                <a:latin typeface="VIC MODERN  CURSIVE" panose="00000400000000000000" pitchFamily="2" charset="0"/>
              </a:rPr>
            </a:br>
            <a:r>
              <a:rPr lang="en-AU" sz="2800" b="1" dirty="0" smtClean="0">
                <a:latin typeface="VIC MODERN  CURSIVE" panose="00000400000000000000" pitchFamily="2" charset="0"/>
              </a:rPr>
              <a:t> </a:t>
            </a:r>
            <a:r>
              <a:rPr lang="en-AU" sz="2800" b="1" dirty="0">
                <a:latin typeface="VIC MODERN  CURSIVE" panose="00000400000000000000" pitchFamily="2" charset="0"/>
              </a:rPr>
              <a:t>of strategies for developing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an </a:t>
            </a:r>
            <a:r>
              <a:rPr lang="en-AU" sz="2800" b="1" dirty="0">
                <a:latin typeface="VIC MODERN  CURSIVE" panose="00000400000000000000" pitchFamily="2" charset="0"/>
              </a:rPr>
              <a:t>effective and positive </a:t>
            </a:r>
            <a:r>
              <a:rPr lang="en-AU" sz="2800" b="1" dirty="0" smtClean="0">
                <a:latin typeface="VIC MODERN  CURSIVE" panose="00000400000000000000" pitchFamily="2" charset="0"/>
              </a:rPr>
              <a:t/>
            </a:r>
            <a:br>
              <a:rPr lang="en-AU" sz="2800" b="1" dirty="0" smtClean="0">
                <a:latin typeface="VIC MODERN  CURSIVE" panose="00000400000000000000" pitchFamily="2" charset="0"/>
              </a:rPr>
            </a:br>
            <a:r>
              <a:rPr lang="en-AU" sz="2800" b="1" dirty="0" smtClean="0">
                <a:latin typeface="VIC MODERN  CURSIVE" panose="00000400000000000000" pitchFamily="2" charset="0"/>
              </a:rPr>
              <a:t>learning environment.</a:t>
            </a:r>
            <a:endParaRPr lang="en-US" sz="2800" b="1" dirty="0">
              <a:latin typeface="VIC MODERN  CURSIVE" panose="00000400000000000000" pitchFamily="2" charset="0"/>
            </a:endParaRPr>
          </a:p>
        </p:txBody>
      </p:sp>
      <p:sp>
        <p:nvSpPr>
          <p:cNvPr id="8" name="TextBox 7"/>
          <p:cNvSpPr txBox="1"/>
          <p:nvPr/>
        </p:nvSpPr>
        <p:spPr>
          <a:xfrm>
            <a:off x="6427325" y="999125"/>
            <a:ext cx="2160240" cy="1200329"/>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Meet with mentor and supervising teacher</a:t>
            </a:r>
            <a:endParaRPr lang="en-AU" b="1" dirty="0">
              <a:solidFill>
                <a:srgbClr val="2597FF"/>
              </a:solidFill>
              <a:latin typeface="VIC MODERN  CURSIVE" panose="00000400000000000000" pitchFamily="2" charset="0"/>
            </a:endParaRPr>
          </a:p>
        </p:txBody>
      </p:sp>
      <p:sp>
        <p:nvSpPr>
          <p:cNvPr id="11" name="TextBox 10"/>
          <p:cNvSpPr txBox="1"/>
          <p:nvPr/>
        </p:nvSpPr>
        <p:spPr>
          <a:xfrm>
            <a:off x="467544" y="4918315"/>
            <a:ext cx="2808312" cy="1200329"/>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Research school and external documents and books that may be relevant</a:t>
            </a:r>
            <a:endParaRPr lang="en-AU" b="1" dirty="0">
              <a:solidFill>
                <a:srgbClr val="2597FF"/>
              </a:solidFill>
              <a:latin typeface="VIC MODERN  CURSIVE" panose="00000400000000000000" pitchFamily="2" charset="0"/>
            </a:endParaRPr>
          </a:p>
        </p:txBody>
      </p:sp>
      <p:sp>
        <p:nvSpPr>
          <p:cNvPr id="12" name="TextBox 11"/>
          <p:cNvSpPr txBox="1"/>
          <p:nvPr/>
        </p:nvSpPr>
        <p:spPr>
          <a:xfrm>
            <a:off x="6084168" y="4939878"/>
            <a:ext cx="2664296" cy="1200329"/>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Attend Hawker Brownlow learning conference and PDs in the Pub. </a:t>
            </a:r>
            <a:endParaRPr lang="en-AU" b="1" dirty="0">
              <a:solidFill>
                <a:srgbClr val="2597FF"/>
              </a:solidFill>
              <a:latin typeface="VIC MODERN  CURSIVE" panose="00000400000000000000" pitchFamily="2" charset="0"/>
            </a:endParaRPr>
          </a:p>
        </p:txBody>
      </p:sp>
      <p:sp>
        <p:nvSpPr>
          <p:cNvPr id="14" name="TextBox 13"/>
          <p:cNvSpPr txBox="1"/>
          <p:nvPr/>
        </p:nvSpPr>
        <p:spPr>
          <a:xfrm>
            <a:off x="611560" y="1484784"/>
            <a:ext cx="2808312" cy="646331"/>
          </a:xfrm>
          <a:prstGeom prst="rect">
            <a:avLst/>
          </a:prstGeom>
          <a:solidFill>
            <a:srgbClr val="7030A0"/>
          </a:solidFill>
        </p:spPr>
        <p:txBody>
          <a:bodyPr wrap="square" rtlCol="0">
            <a:spAutoFit/>
          </a:bodyPr>
          <a:lstStyle/>
          <a:p>
            <a:pPr algn="ctr"/>
            <a:r>
              <a:rPr lang="en-AU" b="1" dirty="0" smtClean="0">
                <a:solidFill>
                  <a:srgbClr val="2597FF"/>
                </a:solidFill>
                <a:latin typeface="VIC MODERN  CURSIVE" panose="00000400000000000000" pitchFamily="2" charset="0"/>
              </a:rPr>
              <a:t>Plan and implement strategies</a:t>
            </a:r>
            <a:endParaRPr lang="en-AU" b="1" dirty="0">
              <a:solidFill>
                <a:srgbClr val="2597FF"/>
              </a:solidFill>
              <a:latin typeface="VIC MODERN  CURSIVE" panose="00000400000000000000" pitchFamily="2" charset="0"/>
            </a:endParaRPr>
          </a:p>
        </p:txBody>
      </p:sp>
      <p:cxnSp>
        <p:nvCxnSpPr>
          <p:cNvPr id="3" name="Curved Connector 2"/>
          <p:cNvCxnSpPr/>
          <p:nvPr/>
        </p:nvCxnSpPr>
        <p:spPr>
          <a:xfrm rot="16200000" flipH="1">
            <a:off x="1475656" y="2204864"/>
            <a:ext cx="1224136" cy="936104"/>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6200000" flipH="1">
            <a:off x="2267744" y="4365104"/>
            <a:ext cx="1368152" cy="360040"/>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6895377" y="4005064"/>
            <a:ext cx="1224136" cy="936104"/>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flipV="1">
            <a:off x="7164288" y="1988839"/>
            <a:ext cx="1152128" cy="1043245"/>
          </a:xfrm>
          <a:prstGeom prst="curvedConnector3">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724128" y="387427"/>
            <a:ext cx="3240360" cy="1015663"/>
          </a:xfrm>
          <a:prstGeom prst="rect">
            <a:avLst/>
          </a:prstGeom>
          <a:solidFill>
            <a:srgbClr val="FFC000"/>
          </a:solidFill>
        </p:spPr>
        <p:txBody>
          <a:bodyPr wrap="square">
            <a:spAutoFit/>
          </a:bodyPr>
          <a:lstStyle/>
          <a:p>
            <a:r>
              <a:rPr lang="en-AU" sz="1200" b="1" dirty="0">
                <a:solidFill>
                  <a:srgbClr val="FF66FF"/>
                </a:solidFill>
                <a:latin typeface="VIC MODERN  CURSIVE" panose="00000400000000000000" pitchFamily="2" charset="0"/>
              </a:rPr>
              <a:t>Jessica has a superb rapport with </a:t>
            </a:r>
            <a:r>
              <a:rPr lang="en-AU" sz="1200" b="1" dirty="0" smtClean="0">
                <a:solidFill>
                  <a:srgbClr val="FF66FF"/>
                </a:solidFill>
                <a:latin typeface="VIC MODERN  CURSIVE" panose="00000400000000000000" pitchFamily="2" charset="0"/>
              </a:rPr>
              <a:t>the</a:t>
            </a:r>
          </a:p>
          <a:p>
            <a:r>
              <a:rPr lang="en-AU" sz="1200" b="1" dirty="0" smtClean="0">
                <a:solidFill>
                  <a:srgbClr val="FF66FF"/>
                </a:solidFill>
                <a:latin typeface="VIC MODERN  CURSIVE" panose="00000400000000000000" pitchFamily="2" charset="0"/>
              </a:rPr>
              <a:t> </a:t>
            </a:r>
            <a:r>
              <a:rPr lang="en-AU" sz="1200" b="1" dirty="0">
                <a:solidFill>
                  <a:srgbClr val="FF66FF"/>
                </a:solidFill>
                <a:latin typeface="VIC MODERN  CURSIVE" panose="00000400000000000000" pitchFamily="2" charset="0"/>
              </a:rPr>
              <a:t>children in my grade. They regularly </a:t>
            </a:r>
            <a:endParaRPr lang="en-AU" sz="1200" b="1" dirty="0" smtClean="0">
              <a:solidFill>
                <a:srgbClr val="FF66FF"/>
              </a:solidFill>
              <a:latin typeface="VIC MODERN  CURSIVE" panose="00000400000000000000" pitchFamily="2" charset="0"/>
            </a:endParaRPr>
          </a:p>
          <a:p>
            <a:r>
              <a:rPr lang="en-AU" sz="1200" b="1" dirty="0" smtClean="0">
                <a:solidFill>
                  <a:srgbClr val="FF66FF"/>
                </a:solidFill>
                <a:latin typeface="VIC MODERN  CURSIVE" panose="00000400000000000000" pitchFamily="2" charset="0"/>
              </a:rPr>
              <a:t>ask </a:t>
            </a:r>
            <a:r>
              <a:rPr lang="en-AU" sz="1200" b="1" dirty="0">
                <a:solidFill>
                  <a:srgbClr val="FF66FF"/>
                </a:solidFill>
                <a:latin typeface="VIC MODERN  CURSIVE" panose="00000400000000000000" pitchFamily="2" charset="0"/>
              </a:rPr>
              <a:t>about her and look forward to her </a:t>
            </a:r>
            <a:endParaRPr lang="en-AU" sz="1200" b="1" dirty="0" smtClean="0">
              <a:solidFill>
                <a:srgbClr val="FF66FF"/>
              </a:solidFill>
              <a:latin typeface="VIC MODERN  CURSIVE" panose="00000400000000000000" pitchFamily="2" charset="0"/>
            </a:endParaRPr>
          </a:p>
          <a:p>
            <a:r>
              <a:rPr lang="en-AU" sz="1200" b="1" dirty="0" smtClean="0">
                <a:solidFill>
                  <a:srgbClr val="FF66FF"/>
                </a:solidFill>
                <a:latin typeface="VIC MODERN  CURSIVE" panose="00000400000000000000" pitchFamily="2" charset="0"/>
              </a:rPr>
              <a:t>returning </a:t>
            </a:r>
            <a:r>
              <a:rPr lang="en-AU" sz="1200" b="1" dirty="0">
                <a:solidFill>
                  <a:srgbClr val="FF66FF"/>
                </a:solidFill>
                <a:latin typeface="VIC MODERN  CURSIVE" panose="00000400000000000000" pitchFamily="2" charset="0"/>
              </a:rPr>
              <a:t>for another teaching </a:t>
            </a:r>
            <a:r>
              <a:rPr lang="en-AU" sz="1200" b="1" dirty="0" smtClean="0">
                <a:solidFill>
                  <a:srgbClr val="FF66FF"/>
                </a:solidFill>
                <a:latin typeface="VIC MODERN  CURSIVE" panose="00000400000000000000" pitchFamily="2" charset="0"/>
              </a:rPr>
              <a:t>round.</a:t>
            </a:r>
          </a:p>
          <a:p>
            <a:r>
              <a:rPr lang="en-AU" sz="1200" b="1" dirty="0" smtClean="0">
                <a:solidFill>
                  <a:srgbClr val="FF66FF"/>
                </a:solidFill>
                <a:latin typeface="VIC MODERN  CURSIVE" panose="00000400000000000000" pitchFamily="2" charset="0"/>
              </a:rPr>
              <a:t>- Anita Bradshaw supervising teacher</a:t>
            </a:r>
            <a:endParaRPr lang="en-AU" sz="1200" b="1" dirty="0">
              <a:solidFill>
                <a:srgbClr val="FF66FF"/>
              </a:solidFill>
              <a:latin typeface="VIC MODERN  CURSIVE" panose="00000400000000000000" pitchFamily="2" charset="0"/>
            </a:endParaRPr>
          </a:p>
        </p:txBody>
      </p:sp>
      <p:sp>
        <p:nvSpPr>
          <p:cNvPr id="7" name="Rectangle 6"/>
          <p:cNvSpPr/>
          <p:nvPr/>
        </p:nvSpPr>
        <p:spPr>
          <a:xfrm>
            <a:off x="6101916" y="5000306"/>
            <a:ext cx="3024336" cy="1569660"/>
          </a:xfrm>
          <a:prstGeom prst="rect">
            <a:avLst/>
          </a:prstGeom>
          <a:solidFill>
            <a:srgbClr val="FFC000"/>
          </a:solidFill>
        </p:spPr>
        <p:txBody>
          <a:bodyPr wrap="square">
            <a:spAutoFit/>
          </a:bodyPr>
          <a:lstStyle/>
          <a:p>
            <a:r>
              <a:rPr lang="en-US" sz="1200" b="1" dirty="0">
                <a:solidFill>
                  <a:srgbClr val="FF66FF"/>
                </a:solidFill>
                <a:latin typeface="VIC MODERN  CURSIVE" panose="00000400000000000000" pitchFamily="2" charset="0"/>
              </a:rPr>
              <a:t>It is good to see that Jessica is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developing her </a:t>
            </a:r>
            <a:r>
              <a:rPr lang="en-US" sz="1200" b="1" dirty="0">
                <a:solidFill>
                  <a:srgbClr val="FF66FF"/>
                </a:solidFill>
                <a:latin typeface="VIC MODERN  CURSIVE" panose="00000400000000000000" pitchFamily="2" charset="0"/>
              </a:rPr>
              <a:t>own style and </a:t>
            </a:r>
            <a:r>
              <a:rPr lang="en-US" sz="1200" b="1" dirty="0" smtClean="0">
                <a:solidFill>
                  <a:srgbClr val="FF66FF"/>
                </a:solidFill>
                <a:latin typeface="VIC MODERN  CURSIVE" panose="00000400000000000000" pitchFamily="2" charset="0"/>
              </a:rPr>
              <a:t>uses</a:t>
            </a:r>
          </a:p>
          <a:p>
            <a:r>
              <a:rPr lang="en-US" sz="1200" b="1" dirty="0" smtClean="0">
                <a:solidFill>
                  <a:srgbClr val="FF66FF"/>
                </a:solidFill>
                <a:latin typeface="VIC MODERN  CURSIVE" panose="00000400000000000000" pitchFamily="2" charset="0"/>
              </a:rPr>
              <a:t> </a:t>
            </a:r>
            <a:r>
              <a:rPr lang="en-US" sz="1200" b="1" dirty="0">
                <a:solidFill>
                  <a:srgbClr val="FF66FF"/>
                </a:solidFill>
                <a:latin typeface="VIC MODERN  CURSIVE" panose="00000400000000000000" pitchFamily="2" charset="0"/>
              </a:rPr>
              <a:t>a calm, restrained </a:t>
            </a:r>
            <a:r>
              <a:rPr lang="en-US" sz="1200" b="1" dirty="0" smtClean="0">
                <a:solidFill>
                  <a:srgbClr val="FF66FF"/>
                </a:solidFill>
                <a:latin typeface="VIC MODERN  CURSIVE" panose="00000400000000000000" pitchFamily="2" charset="0"/>
              </a:rPr>
              <a:t>voice</a:t>
            </a:r>
            <a:r>
              <a:rPr lang="en-US" sz="1200" b="1" dirty="0">
                <a:solidFill>
                  <a:srgbClr val="FF66FF"/>
                </a:solidFill>
                <a:latin typeface="VIC MODERN  CURSIVE" panose="00000400000000000000" pitchFamily="2" charset="0"/>
              </a:rPr>
              <a:t>. She is also developing the </a:t>
            </a:r>
            <a:r>
              <a:rPr lang="en-US" sz="1200" b="1" dirty="0" smtClean="0">
                <a:solidFill>
                  <a:srgbClr val="FF66FF"/>
                </a:solidFill>
                <a:latin typeface="VIC MODERN  CURSIVE" panose="00000400000000000000" pitchFamily="2" charset="0"/>
              </a:rPr>
              <a:t>ability to </a:t>
            </a:r>
            <a:r>
              <a:rPr lang="en-US" sz="1200" b="1" dirty="0">
                <a:solidFill>
                  <a:srgbClr val="FF66FF"/>
                </a:solidFill>
                <a:latin typeface="VIC MODERN  CURSIVE" panose="00000400000000000000" pitchFamily="2" charset="0"/>
              </a:rPr>
              <a:t>maintain the flow of a lesson whilst </a:t>
            </a:r>
            <a:r>
              <a:rPr lang="en-US" sz="1200" b="1" dirty="0" smtClean="0">
                <a:solidFill>
                  <a:srgbClr val="FF66FF"/>
                </a:solidFill>
                <a:latin typeface="VIC MODERN  CURSIVE" panose="00000400000000000000" pitchFamily="2" charset="0"/>
              </a:rPr>
              <a:t>dealing </a:t>
            </a:r>
            <a:r>
              <a:rPr lang="en-US" sz="1200" b="1" dirty="0">
                <a:solidFill>
                  <a:srgbClr val="FF66FF"/>
                </a:solidFill>
                <a:latin typeface="VIC MODERN  CURSIVE" panose="00000400000000000000" pitchFamily="2" charset="0"/>
              </a:rPr>
              <a:t>with disruptive </a:t>
            </a:r>
            <a:r>
              <a:rPr lang="en-US" sz="1200" b="1" dirty="0" smtClean="0">
                <a:solidFill>
                  <a:srgbClr val="FF66FF"/>
                </a:solidFill>
                <a:latin typeface="VIC MODERN  CURSIVE" panose="00000400000000000000" pitchFamily="2" charset="0"/>
              </a:rPr>
              <a:t>behaviour</a:t>
            </a:r>
            <a:r>
              <a:rPr lang="en-US" sz="1200" b="1" dirty="0">
                <a:solidFill>
                  <a:srgbClr val="FF66FF"/>
                </a:solidFill>
                <a:latin typeface="VIC MODERN  CURSIVE" panose="00000400000000000000" pitchFamily="2" charset="0"/>
              </a:rPr>
              <a:t>.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 Anita Bradshaw supervising teacher</a:t>
            </a:r>
            <a:endParaRPr lang="en-AU" sz="1200" b="1" dirty="0">
              <a:solidFill>
                <a:srgbClr val="FF66FF"/>
              </a:solidFill>
              <a:latin typeface="VIC MODERN  CURSIVE" panose="00000400000000000000" pitchFamily="2" charset="0"/>
            </a:endParaRPr>
          </a:p>
        </p:txBody>
      </p:sp>
      <p:sp>
        <p:nvSpPr>
          <p:cNvPr id="8" name="Rectangle 7"/>
          <p:cNvSpPr/>
          <p:nvPr/>
        </p:nvSpPr>
        <p:spPr>
          <a:xfrm>
            <a:off x="94846" y="116632"/>
            <a:ext cx="3240360" cy="1015663"/>
          </a:xfrm>
          <a:prstGeom prst="rect">
            <a:avLst/>
          </a:prstGeom>
          <a:solidFill>
            <a:srgbClr val="FFC000"/>
          </a:solidFill>
        </p:spPr>
        <p:txBody>
          <a:bodyPr wrap="square">
            <a:spAutoFit/>
          </a:bodyPr>
          <a:lstStyle/>
          <a:p>
            <a:r>
              <a:rPr lang="en-US" sz="1200" b="1" dirty="0">
                <a:solidFill>
                  <a:srgbClr val="FF66FF"/>
                </a:solidFill>
                <a:latin typeface="VIC MODERN  CURSIVE" panose="00000400000000000000" pitchFamily="2" charset="0"/>
              </a:rPr>
              <a:t>Jessica’s ability to relate to each child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as </a:t>
            </a:r>
            <a:r>
              <a:rPr lang="en-US" sz="1200" b="1" dirty="0">
                <a:solidFill>
                  <a:srgbClr val="FF66FF"/>
                </a:solidFill>
                <a:latin typeface="VIC MODERN  CURSIVE" panose="00000400000000000000" pitchFamily="2" charset="0"/>
              </a:rPr>
              <a:t>an individual is a real strength. She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strives </a:t>
            </a:r>
            <a:r>
              <a:rPr lang="en-US" sz="1200" b="1" dirty="0">
                <a:solidFill>
                  <a:srgbClr val="FF66FF"/>
                </a:solidFill>
                <a:latin typeface="VIC MODERN  CURSIVE" panose="00000400000000000000" pitchFamily="2" charset="0"/>
              </a:rPr>
              <a:t>to build a relationship with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everyone </a:t>
            </a:r>
            <a:r>
              <a:rPr lang="en-US" sz="1200" b="1" dirty="0">
                <a:solidFill>
                  <a:srgbClr val="FF66FF"/>
                </a:solidFill>
                <a:latin typeface="VIC MODERN  CURSIVE" panose="00000400000000000000" pitchFamily="2" charset="0"/>
              </a:rPr>
              <a:t>in the class.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 Anita Bradshaw supervising teacher</a:t>
            </a:r>
            <a:endParaRPr lang="en-AU" sz="1200" b="1" dirty="0">
              <a:solidFill>
                <a:srgbClr val="FF66FF"/>
              </a:solidFill>
              <a:latin typeface="VIC MODERN  CURSIVE" panose="00000400000000000000" pitchFamily="2" charset="0"/>
            </a:endParaRPr>
          </a:p>
        </p:txBody>
      </p:sp>
      <p:pic>
        <p:nvPicPr>
          <p:cNvPr id="4099" name="Picture 3" descr="C:\Users\Steve\Pictures\JESS\Uni\Jess\DSCN4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46" y="1844824"/>
            <a:ext cx="2195736" cy="16468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teve\Pictures\JESS\Uni\Jess\DSCN4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988840"/>
            <a:ext cx="2339752" cy="17548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43808" y="1395350"/>
            <a:ext cx="2764769" cy="2192908"/>
          </a:xfrm>
          <a:prstGeom prst="rect">
            <a:avLst/>
          </a:prstGeom>
          <a:solidFill>
            <a:srgbClr val="FF66FF"/>
          </a:solidFill>
        </p:spPr>
        <p:txBody>
          <a:bodyPr wrap="square">
            <a:spAutoFit/>
          </a:bodyPr>
          <a:lstStyle/>
          <a:p>
            <a:r>
              <a:rPr lang="en-AU" sz="1050" b="1" dirty="0" smtClean="0">
                <a:latin typeface="VIC MODERN  CURSIVE" panose="00000400000000000000" pitchFamily="2" charset="0"/>
              </a:rPr>
              <a:t>Specific objectives</a:t>
            </a:r>
            <a:r>
              <a:rPr lang="en-AU" sz="1050" b="1" dirty="0">
                <a:latin typeface="VIC MODERN  CURSIVE" panose="00000400000000000000" pitchFamily="2" charset="0"/>
              </a:rPr>
              <a:t>:</a:t>
            </a:r>
          </a:p>
          <a:p>
            <a:pPr marL="228600" indent="-228600">
              <a:buAutoNum type="arabicPeriod"/>
            </a:pPr>
            <a:r>
              <a:rPr lang="en-AU" sz="1050" b="1" dirty="0" smtClean="0">
                <a:latin typeface="VIC MODERN  CURSIVE" panose="00000400000000000000" pitchFamily="2" charset="0"/>
              </a:rPr>
              <a:t>Develop </a:t>
            </a:r>
            <a:r>
              <a:rPr lang="en-AU" sz="1050" b="1" dirty="0">
                <a:latin typeface="VIC MODERN  CURSIVE" panose="00000400000000000000" pitchFamily="2" charset="0"/>
              </a:rPr>
              <a:t>well-structured and detailed lessons </a:t>
            </a:r>
            <a:endParaRPr lang="en-AU" sz="1050" b="1" dirty="0" smtClean="0">
              <a:latin typeface="VIC MODERN  CURSIVE" panose="00000400000000000000" pitchFamily="2" charset="0"/>
            </a:endParaRPr>
          </a:p>
          <a:p>
            <a:pPr marL="228600" indent="-228600">
              <a:buFont typeface="+mj-lt"/>
              <a:buAutoNum type="arabicPeriod"/>
            </a:pPr>
            <a:r>
              <a:rPr lang="en-AU" sz="1050" b="1" dirty="0" smtClean="0">
                <a:latin typeface="VIC MODERN  CURSIVE" panose="00000400000000000000" pitchFamily="2" charset="0"/>
              </a:rPr>
              <a:t>Work </a:t>
            </a:r>
            <a:r>
              <a:rPr lang="en-AU" sz="1050" b="1" dirty="0">
                <a:latin typeface="VIC MODERN  CURSIVE" panose="00000400000000000000" pitchFamily="2" charset="0"/>
              </a:rPr>
              <a:t>on my classroom management skills – effective use of voice, supervision, keeping students on-task, transitioning. </a:t>
            </a:r>
          </a:p>
          <a:p>
            <a:pPr marL="228600" indent="-228600">
              <a:buFont typeface="+mj-lt"/>
              <a:buAutoNum type="arabicPeriod"/>
            </a:pPr>
            <a:r>
              <a:rPr lang="en-AU" sz="1050" b="1" dirty="0" smtClean="0">
                <a:latin typeface="VIC MODERN  CURSIVE" panose="00000400000000000000" pitchFamily="2" charset="0"/>
              </a:rPr>
              <a:t>Account </a:t>
            </a:r>
            <a:r>
              <a:rPr lang="en-AU" sz="1050" b="1" dirty="0">
                <a:latin typeface="VIC MODERN  CURSIVE" panose="00000400000000000000" pitchFamily="2" charset="0"/>
              </a:rPr>
              <a:t>for a full range of learning needs and styles using a range of teaching and learning strategies </a:t>
            </a:r>
          </a:p>
          <a:p>
            <a:pPr marL="228600" indent="-228600">
              <a:buFont typeface="+mj-lt"/>
              <a:buAutoNum type="arabicPeriod"/>
            </a:pPr>
            <a:r>
              <a:rPr lang="en-AU" sz="1050" b="1" dirty="0" smtClean="0">
                <a:latin typeface="VIC MODERN  CURSIVE" panose="00000400000000000000" pitchFamily="2" charset="0"/>
              </a:rPr>
              <a:t>Create </a:t>
            </a:r>
            <a:r>
              <a:rPr lang="en-AU" sz="1050" b="1" dirty="0">
                <a:latin typeface="VIC MODERN  CURSIVE" panose="00000400000000000000" pitchFamily="2" charset="0"/>
              </a:rPr>
              <a:t>positive relationships with students, </a:t>
            </a: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941" y="3799684"/>
            <a:ext cx="3409219" cy="208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306" y="5415803"/>
            <a:ext cx="2376264" cy="1015663"/>
          </a:xfrm>
          <a:prstGeom prst="rect">
            <a:avLst/>
          </a:prstGeom>
          <a:solidFill>
            <a:srgbClr val="FF9E1D"/>
          </a:solidFill>
        </p:spPr>
        <p:txBody>
          <a:bodyPr wrap="square">
            <a:spAutoFit/>
          </a:bodyPr>
          <a:lstStyle/>
          <a:p>
            <a:r>
              <a:rPr lang="en-US" sz="1200" b="1" dirty="0">
                <a:solidFill>
                  <a:srgbClr val="FF66FF"/>
                </a:solidFill>
                <a:latin typeface="VIC MODERN  CURSIVE" panose="00000400000000000000" pitchFamily="2" charset="0"/>
              </a:rPr>
              <a:t>She was highly organised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and well </a:t>
            </a:r>
            <a:r>
              <a:rPr lang="en-US" sz="1200" b="1" dirty="0">
                <a:solidFill>
                  <a:srgbClr val="FF66FF"/>
                </a:solidFill>
                <a:latin typeface="VIC MODERN  CURSIVE" panose="00000400000000000000" pitchFamily="2" charset="0"/>
              </a:rPr>
              <a:t>prepared for </a:t>
            </a:r>
            <a:endParaRPr lang="en-US" sz="1200" b="1" dirty="0" smtClean="0">
              <a:solidFill>
                <a:srgbClr val="FF66FF"/>
              </a:solidFill>
              <a:latin typeface="VIC MODERN  CURSIVE" panose="00000400000000000000" pitchFamily="2" charset="0"/>
            </a:endParaRPr>
          </a:p>
          <a:p>
            <a:r>
              <a:rPr lang="en-US" sz="1200" b="1" dirty="0" smtClean="0">
                <a:solidFill>
                  <a:srgbClr val="FF66FF"/>
                </a:solidFill>
                <a:latin typeface="VIC MODERN  CURSIVE" panose="00000400000000000000" pitchFamily="2" charset="0"/>
              </a:rPr>
              <a:t>each </a:t>
            </a:r>
            <a:r>
              <a:rPr lang="en-US" sz="1200" b="1" dirty="0">
                <a:solidFill>
                  <a:srgbClr val="FF66FF"/>
                </a:solidFill>
                <a:latin typeface="VIC MODERN  CURSIVE" panose="00000400000000000000" pitchFamily="2" charset="0"/>
              </a:rPr>
              <a:t>lesson taught. </a:t>
            </a:r>
            <a:endParaRPr lang="en-US" sz="1200" b="1" dirty="0" smtClean="0">
              <a:solidFill>
                <a:srgbClr val="FF66FF"/>
              </a:solidFill>
              <a:latin typeface="VIC MODERN  CURSIVE" panose="00000400000000000000" pitchFamily="2" charset="0"/>
            </a:endParaRPr>
          </a:p>
          <a:p>
            <a:r>
              <a:rPr lang="en-AU" sz="1200" b="1" dirty="0" smtClean="0">
                <a:solidFill>
                  <a:srgbClr val="FF66FF"/>
                </a:solidFill>
                <a:latin typeface="VIC MODERN  CURSIVE" panose="00000400000000000000" pitchFamily="2" charset="0"/>
              </a:rPr>
              <a:t>- Anita Bradshaw supervising teacher</a:t>
            </a:r>
            <a:endParaRPr lang="en-AU" sz="1200" b="1" dirty="0">
              <a:solidFill>
                <a:srgbClr val="FF66FF"/>
              </a:solidFill>
              <a:latin typeface="VIC MODERN  CURSIVE" panose="00000400000000000000" pitchFamily="2" charset="0"/>
            </a:endParaRPr>
          </a:p>
        </p:txBody>
      </p:sp>
      <p:sp>
        <p:nvSpPr>
          <p:cNvPr id="3" name="TextBox 2"/>
          <p:cNvSpPr txBox="1"/>
          <p:nvPr/>
        </p:nvSpPr>
        <p:spPr>
          <a:xfrm>
            <a:off x="3435964" y="5785136"/>
            <a:ext cx="1440160" cy="276999"/>
          </a:xfrm>
          <a:prstGeom prst="rect">
            <a:avLst/>
          </a:prstGeom>
          <a:solidFill>
            <a:srgbClr val="2597FF"/>
          </a:solidFill>
        </p:spPr>
        <p:txBody>
          <a:bodyPr wrap="square" rtlCol="0">
            <a:spAutoFit/>
          </a:bodyPr>
          <a:lstStyle/>
          <a:p>
            <a:r>
              <a:rPr lang="en-AU" sz="1200" b="1" dirty="0" smtClean="0">
                <a:latin typeface="VIC MODERN  CURSIVE" panose="00000400000000000000" pitchFamily="2" charset="0"/>
              </a:rPr>
              <a:t>Lesson plans</a:t>
            </a:r>
            <a:endParaRPr lang="en-AU" sz="1200" b="1" dirty="0">
              <a:latin typeface="VIC MODERN  CURSIVE" panose="00000400000000000000" pitchFamily="2" charset="0"/>
            </a:endParaRPr>
          </a:p>
        </p:txBody>
      </p:sp>
      <p:sp>
        <p:nvSpPr>
          <p:cNvPr id="4" name="TextBox 3"/>
          <p:cNvSpPr txBox="1"/>
          <p:nvPr/>
        </p:nvSpPr>
        <p:spPr>
          <a:xfrm>
            <a:off x="200007" y="3323600"/>
            <a:ext cx="1985414" cy="1200329"/>
          </a:xfrm>
          <a:prstGeom prst="rect">
            <a:avLst/>
          </a:prstGeom>
          <a:solidFill>
            <a:srgbClr val="2597FF"/>
          </a:solidFill>
        </p:spPr>
        <p:txBody>
          <a:bodyPr wrap="square" rtlCol="0">
            <a:spAutoFit/>
          </a:bodyPr>
          <a:lstStyle/>
          <a:p>
            <a:r>
              <a:rPr lang="en-AU" sz="1200" b="1" dirty="0" smtClean="0">
                <a:latin typeface="VIC MODERN  CURSIVE" panose="00000400000000000000" pitchFamily="2" charset="0"/>
              </a:rPr>
              <a:t>“Hands on Top” using different strategies to gain students attention and transition between lessons.</a:t>
            </a:r>
            <a:endParaRPr lang="en-AU" sz="1200" b="1" dirty="0">
              <a:latin typeface="VIC MODERN  CURSIVE" panose="00000400000000000000" pitchFamily="2" charset="0"/>
            </a:endParaRPr>
          </a:p>
        </p:txBody>
      </p:sp>
      <p:sp>
        <p:nvSpPr>
          <p:cNvPr id="5" name="TextBox 4"/>
          <p:cNvSpPr txBox="1"/>
          <p:nvPr/>
        </p:nvSpPr>
        <p:spPr>
          <a:xfrm>
            <a:off x="6767736" y="3553412"/>
            <a:ext cx="1764704" cy="276999"/>
          </a:xfrm>
          <a:prstGeom prst="rect">
            <a:avLst/>
          </a:prstGeom>
          <a:solidFill>
            <a:srgbClr val="2597FF"/>
          </a:solidFill>
        </p:spPr>
        <p:txBody>
          <a:bodyPr wrap="square" rtlCol="0">
            <a:spAutoFit/>
          </a:bodyPr>
          <a:lstStyle/>
          <a:p>
            <a:r>
              <a:rPr lang="en-AU" sz="1200" b="1" dirty="0" smtClean="0">
                <a:latin typeface="VIC MODERN  CURSIVE" panose="00000400000000000000" pitchFamily="2" charset="0"/>
              </a:rPr>
              <a:t>Introducing lessons</a:t>
            </a:r>
            <a:endParaRPr lang="en-AU" sz="1200" b="1" dirty="0">
              <a:latin typeface="VIC MODERN  CURSIVE" panose="00000400000000000000" pitchFamily="2" charset="0"/>
            </a:endParaRPr>
          </a:p>
        </p:txBody>
      </p:sp>
    </p:spTree>
    <p:extLst>
      <p:ext uri="{BB962C8B-B14F-4D97-AF65-F5344CB8AC3E}">
        <p14:creationId xmlns:p14="http://schemas.microsoft.com/office/powerpoint/2010/main" val="314667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teve\Downloads\20140605_1304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541" y="21383"/>
            <a:ext cx="2672207" cy="15031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ve\Downloads\20140605_1303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2" t="9190" b="8076"/>
          <a:stretch/>
        </p:blipFill>
        <p:spPr bwMode="auto">
          <a:xfrm>
            <a:off x="1765557" y="188640"/>
            <a:ext cx="1356502" cy="2107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ve\Downloads\20140605_1302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24" t="15718" r="3317" b="6061"/>
          <a:stretch/>
        </p:blipFill>
        <p:spPr bwMode="auto">
          <a:xfrm>
            <a:off x="107504" y="188640"/>
            <a:ext cx="1379082" cy="20741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teve\Downloads\20140526_13505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26" t="5164" r="28465" b="8016"/>
          <a:stretch/>
        </p:blipFill>
        <p:spPr bwMode="auto">
          <a:xfrm>
            <a:off x="3275856" y="3381027"/>
            <a:ext cx="2068558" cy="1459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teve\Downloads\20140526_15374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554" r="15675" b="7020"/>
          <a:stretch/>
        </p:blipFill>
        <p:spPr bwMode="auto">
          <a:xfrm>
            <a:off x="5046161" y="4806188"/>
            <a:ext cx="2443704" cy="18059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4714" y="3391429"/>
            <a:ext cx="2084390" cy="137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48064" y="4739986"/>
            <a:ext cx="2592288" cy="276999"/>
          </a:xfrm>
          <a:prstGeom prst="rect">
            <a:avLst/>
          </a:prstGeom>
          <a:solidFill>
            <a:srgbClr val="92D050"/>
          </a:solidFill>
        </p:spPr>
        <p:txBody>
          <a:bodyPr wrap="square" rtlCol="0">
            <a:spAutoFit/>
          </a:bodyPr>
          <a:lstStyle/>
          <a:p>
            <a:r>
              <a:rPr lang="en-AU" sz="1200" b="1" dirty="0" smtClean="0">
                <a:latin typeface="VIC MODERN  CURSIVE" panose="00000400000000000000" pitchFamily="2" charset="0"/>
              </a:rPr>
              <a:t>Hawker Brownlow Conference</a:t>
            </a:r>
            <a:endParaRPr lang="en-AU" sz="1200" b="1" dirty="0">
              <a:latin typeface="VIC MODERN  CURSIVE" panose="00000400000000000000" pitchFamily="2" charset="0"/>
            </a:endParaRPr>
          </a:p>
        </p:txBody>
      </p:sp>
      <p:sp>
        <p:nvSpPr>
          <p:cNvPr id="9" name="TextBox 8"/>
          <p:cNvSpPr txBox="1"/>
          <p:nvPr/>
        </p:nvSpPr>
        <p:spPr>
          <a:xfrm>
            <a:off x="952612" y="2074540"/>
            <a:ext cx="1296144" cy="276999"/>
          </a:xfrm>
          <a:prstGeom prst="rect">
            <a:avLst/>
          </a:prstGeom>
          <a:solidFill>
            <a:srgbClr val="92D050"/>
          </a:solidFill>
        </p:spPr>
        <p:txBody>
          <a:bodyPr wrap="square" rtlCol="0">
            <a:spAutoFit/>
          </a:bodyPr>
          <a:lstStyle/>
          <a:p>
            <a:r>
              <a:rPr lang="en-AU" sz="1200" b="1" dirty="0" smtClean="0">
                <a:latin typeface="VIC MODERN  CURSIVE" panose="00000400000000000000" pitchFamily="2" charset="0"/>
              </a:rPr>
              <a:t>PD’s in the Pub</a:t>
            </a:r>
            <a:endParaRPr lang="en-AU" sz="1200" b="1" dirty="0">
              <a:latin typeface="VIC MODERN  CURSIVE" panose="00000400000000000000" pitchFamily="2" charset="0"/>
            </a:endParaRPr>
          </a:p>
        </p:txBody>
      </p:sp>
      <p:sp>
        <p:nvSpPr>
          <p:cNvPr id="10" name="TextBox 9"/>
          <p:cNvSpPr txBox="1"/>
          <p:nvPr/>
        </p:nvSpPr>
        <p:spPr>
          <a:xfrm>
            <a:off x="7016906" y="1371199"/>
            <a:ext cx="1011475" cy="276999"/>
          </a:xfrm>
          <a:prstGeom prst="rect">
            <a:avLst/>
          </a:prstGeom>
          <a:solidFill>
            <a:srgbClr val="92D050"/>
          </a:solidFill>
        </p:spPr>
        <p:txBody>
          <a:bodyPr wrap="square" rtlCol="0">
            <a:spAutoFit/>
          </a:bodyPr>
          <a:lstStyle/>
          <a:p>
            <a:r>
              <a:rPr lang="en-AU" sz="1200" b="1" dirty="0" smtClean="0">
                <a:latin typeface="VIC MODERN  CURSIVE" panose="00000400000000000000" pitchFamily="2" charset="0"/>
              </a:rPr>
              <a:t>Resources</a:t>
            </a:r>
            <a:endParaRPr lang="en-AU" sz="1200" b="1" dirty="0">
              <a:latin typeface="VIC MODERN  CURSIVE" panose="00000400000000000000" pitchFamily="2" charset="0"/>
            </a:endParaRPr>
          </a:p>
        </p:txBody>
      </p:sp>
      <p:sp>
        <p:nvSpPr>
          <p:cNvPr id="3" name="Rectangle 2"/>
          <p:cNvSpPr/>
          <p:nvPr/>
        </p:nvSpPr>
        <p:spPr>
          <a:xfrm>
            <a:off x="48139" y="3876665"/>
            <a:ext cx="2939685" cy="2462213"/>
          </a:xfrm>
          <a:prstGeom prst="rect">
            <a:avLst/>
          </a:prstGeom>
          <a:solidFill>
            <a:srgbClr val="92D050"/>
          </a:solidFill>
        </p:spPr>
        <p:txBody>
          <a:bodyPr wrap="square">
            <a:spAutoFit/>
          </a:bodyPr>
          <a:lstStyle/>
          <a:p>
            <a:r>
              <a:rPr lang="en-US" sz="1400" b="1" dirty="0">
                <a:solidFill>
                  <a:schemeClr val="bg1"/>
                </a:solidFill>
                <a:latin typeface="VIC MODERN  CURSIVE" panose="00000400000000000000" pitchFamily="2" charset="0"/>
              </a:rPr>
              <a:t>During her next teaching round, Jessica will continue to focus on classroom management, and build up her repertoire of strategies to deal with disruptive behavior. She will also continue to work on lesson transitions and </a:t>
            </a:r>
            <a:r>
              <a:rPr lang="en-US" sz="1400" b="1" dirty="0" smtClean="0">
                <a:solidFill>
                  <a:schemeClr val="bg1"/>
                </a:solidFill>
                <a:latin typeface="VIC MODERN  CURSIVE" panose="00000400000000000000" pitchFamily="2" charset="0"/>
              </a:rPr>
              <a:t>closures</a:t>
            </a:r>
            <a:r>
              <a:rPr lang="en-US" sz="1400" b="1" dirty="0" smtClean="0">
                <a:solidFill>
                  <a:srgbClr val="FF66FF"/>
                </a:solidFill>
                <a:latin typeface="VIC MODERN  CURSIVE" panose="00000400000000000000" pitchFamily="2" charset="0"/>
              </a:rPr>
              <a:t>.</a:t>
            </a:r>
          </a:p>
          <a:p>
            <a:r>
              <a:rPr lang="en-US" sz="1400" b="1" dirty="0" smtClean="0">
                <a:solidFill>
                  <a:schemeClr val="bg1"/>
                </a:solidFill>
                <a:latin typeface="VIC MODERN  CURSIVE" panose="00000400000000000000" pitchFamily="2" charset="0"/>
              </a:rPr>
              <a:t>- Anita Bradshaw supervising teacher</a:t>
            </a:r>
            <a:endParaRPr lang="en-AU" sz="1400" b="1" dirty="0">
              <a:solidFill>
                <a:schemeClr val="bg1"/>
              </a:solidFill>
              <a:latin typeface="VIC MODERN  CURSIVE" panose="00000400000000000000" pitchFamily="2" charset="0"/>
            </a:endParaRPr>
          </a:p>
        </p:txBody>
      </p:sp>
      <p:sp>
        <p:nvSpPr>
          <p:cNvPr id="4" name="TextBox 3"/>
          <p:cNvSpPr txBox="1"/>
          <p:nvPr/>
        </p:nvSpPr>
        <p:spPr>
          <a:xfrm>
            <a:off x="3147853" y="1772816"/>
            <a:ext cx="4126160" cy="1477328"/>
          </a:xfrm>
          <a:prstGeom prst="rect">
            <a:avLst/>
          </a:prstGeom>
          <a:solidFill>
            <a:schemeClr val="accent6"/>
          </a:solidFill>
        </p:spPr>
        <p:txBody>
          <a:bodyPr wrap="square" rtlCol="0">
            <a:spAutoFit/>
          </a:bodyPr>
          <a:lstStyle/>
          <a:p>
            <a:r>
              <a:rPr lang="en-AU" b="1" dirty="0" smtClean="0">
                <a:solidFill>
                  <a:schemeClr val="accent4"/>
                </a:solidFill>
                <a:latin typeface="VIC MODERN  CURSIVE" panose="00000400000000000000" pitchFamily="2" charset="0"/>
              </a:rPr>
              <a:t>I attended PD’s and bought some relevant books, learning things that I will be able to use next placement, and undoubtedly throughout my teaching career.</a:t>
            </a:r>
            <a:endParaRPr lang="en-AU" b="1" dirty="0">
              <a:solidFill>
                <a:schemeClr val="accent4"/>
              </a:solidFill>
              <a:latin typeface="VIC MODERN  CURSIVE" panose="00000400000000000000" pitchFamily="2" charset="0"/>
            </a:endParaRPr>
          </a:p>
        </p:txBody>
      </p:sp>
    </p:spTree>
    <p:extLst>
      <p:ext uri="{BB962C8B-B14F-4D97-AF65-F5344CB8AC3E}">
        <p14:creationId xmlns:p14="http://schemas.microsoft.com/office/powerpoint/2010/main" val="228371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29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2994</Template>
  <TotalTime>846</TotalTime>
  <Words>576</Words>
  <Application>Microsoft Office PowerPoint</Application>
  <PresentationFormat>On-screen Show (4:3)</PresentationFormat>
  <Paragraphs>80</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2994</vt:lpstr>
      <vt:lpstr>EEE 401  Enactment of Attributes  Part 2 – E-folio</vt:lpstr>
      <vt:lpstr>Attribute 1 - To further develop  my knowledge and skills at  differentiating teaching to meet  the specific learning needs of  students across the full range  of abilities.</vt:lpstr>
      <vt:lpstr>PowerPoint Presentation</vt:lpstr>
      <vt:lpstr>PowerPoint Presentation</vt:lpstr>
      <vt:lpstr>Attribute 2 - Develop a range  of strategies for developing  an effective and positive  learning environment.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 401 Enactment of Attributes  Part 2 – E-folio</dc:title>
  <dc:creator>Steve</dc:creator>
  <cp:lastModifiedBy>Steve</cp:lastModifiedBy>
  <cp:revision>27</cp:revision>
  <dcterms:created xsi:type="dcterms:W3CDTF">2014-06-03T08:19:47Z</dcterms:created>
  <dcterms:modified xsi:type="dcterms:W3CDTF">2014-06-06T02:42:33Z</dcterms:modified>
</cp:coreProperties>
</file>